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2" r:id="rId3"/>
    <p:sldId id="257" r:id="rId4"/>
    <p:sldId id="259" r:id="rId5"/>
    <p:sldId id="265" r:id="rId6"/>
    <p:sldId id="264" r:id="rId7"/>
    <p:sldId id="263" r:id="rId8"/>
    <p:sldId id="273" r:id="rId9"/>
    <p:sldId id="266" r:id="rId10"/>
    <p:sldId id="260" r:id="rId11"/>
    <p:sldId id="268" r:id="rId12"/>
    <p:sldId id="271" r:id="rId13"/>
    <p:sldId id="269" r:id="rId14"/>
    <p:sldId id="274" r:id="rId15"/>
    <p:sldId id="261"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5"/>
    <p:restoredTop sz="96250"/>
  </p:normalViewPr>
  <p:slideViewPr>
    <p:cSldViewPr snapToGrid="0">
      <p:cViewPr>
        <p:scale>
          <a:sx n="81" d="100"/>
          <a:sy n="81" d="100"/>
        </p:scale>
        <p:origin x="1072"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BFB01-6883-42AA-A89D-8C1CC4C935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D332A62-9C95-4AF3-A38E-D539B3DF05B6}">
      <dgm:prSet/>
      <dgm:spPr/>
      <dgm:t>
        <a:bodyPr/>
        <a:lstStyle/>
        <a:p>
          <a:r>
            <a:rPr lang="en-US"/>
            <a:t>County/county equivalent for all 50 states.</a:t>
          </a:r>
        </a:p>
      </dgm:t>
    </dgm:pt>
    <dgm:pt modelId="{E9DE7FDF-D098-4413-A0A5-7F8765075C93}" type="parTrans" cxnId="{90BB967C-3A7A-4F03-98E4-8A86C4B14BD8}">
      <dgm:prSet/>
      <dgm:spPr/>
      <dgm:t>
        <a:bodyPr/>
        <a:lstStyle/>
        <a:p>
          <a:endParaRPr lang="en-US"/>
        </a:p>
      </dgm:t>
    </dgm:pt>
    <dgm:pt modelId="{918159FD-D024-4B36-A922-CF1BB7D8902D}" type="sibTrans" cxnId="{90BB967C-3A7A-4F03-98E4-8A86C4B14BD8}">
      <dgm:prSet/>
      <dgm:spPr/>
      <dgm:t>
        <a:bodyPr/>
        <a:lstStyle/>
        <a:p>
          <a:endParaRPr lang="en-US"/>
        </a:p>
      </dgm:t>
    </dgm:pt>
    <dgm:pt modelId="{96F14FD4-80D8-4029-9E88-475164182524}">
      <dgm:prSet/>
      <dgm:spPr/>
      <dgm:t>
        <a:bodyPr/>
        <a:lstStyle/>
        <a:p>
          <a:r>
            <a:rPr lang="en-US"/>
            <a:t>Access and Proximity to food store</a:t>
          </a:r>
        </a:p>
      </dgm:t>
    </dgm:pt>
    <dgm:pt modelId="{45B19546-B241-41BC-B739-228A2F7CD771}" type="parTrans" cxnId="{360A5755-EE68-4D17-B6F2-62D52298350D}">
      <dgm:prSet/>
      <dgm:spPr/>
      <dgm:t>
        <a:bodyPr/>
        <a:lstStyle/>
        <a:p>
          <a:endParaRPr lang="en-US"/>
        </a:p>
      </dgm:t>
    </dgm:pt>
    <dgm:pt modelId="{7AE71E6C-C1E4-472C-ABD3-1ECDBBBD9106}" type="sibTrans" cxnId="{360A5755-EE68-4D17-B6F2-62D52298350D}">
      <dgm:prSet/>
      <dgm:spPr/>
      <dgm:t>
        <a:bodyPr/>
        <a:lstStyle/>
        <a:p>
          <a:endParaRPr lang="en-US"/>
        </a:p>
      </dgm:t>
    </dgm:pt>
    <dgm:pt modelId="{9FFD092B-15A8-4EC9-A0E3-E6A25C3CE4B7}">
      <dgm:prSet/>
      <dgm:spPr/>
      <dgm:t>
        <a:bodyPr/>
        <a:lstStyle/>
        <a:p>
          <a:r>
            <a:rPr lang="en-US"/>
            <a:t>Number of people in a county who are living more than 1 mile from a foodstore if in an urban area or more than 10 miles from a foodstore if in a rural area.</a:t>
          </a:r>
        </a:p>
      </dgm:t>
    </dgm:pt>
    <dgm:pt modelId="{D244330E-A038-47AF-8594-CA8D2A6CF575}" type="parTrans" cxnId="{C0BDC21F-6651-467B-A824-4A252929AD04}">
      <dgm:prSet/>
      <dgm:spPr/>
      <dgm:t>
        <a:bodyPr/>
        <a:lstStyle/>
        <a:p>
          <a:endParaRPr lang="en-US"/>
        </a:p>
      </dgm:t>
    </dgm:pt>
    <dgm:pt modelId="{83DFB2BC-3840-40BA-8493-501994B10571}" type="sibTrans" cxnId="{C0BDC21F-6651-467B-A824-4A252929AD04}">
      <dgm:prSet/>
      <dgm:spPr/>
      <dgm:t>
        <a:bodyPr/>
        <a:lstStyle/>
        <a:p>
          <a:endParaRPr lang="en-US"/>
        </a:p>
      </dgm:t>
    </dgm:pt>
    <dgm:pt modelId="{0E5B583C-85E6-4CEF-96AF-3017B49F6D49}">
      <dgm:prSet/>
      <dgm:spPr/>
      <dgm:t>
        <a:bodyPr/>
        <a:lstStyle/>
        <a:p>
          <a:r>
            <a:rPr lang="en-US"/>
            <a:t>As a baseline we will use what was measured in Counts and Percents in 2015</a:t>
          </a:r>
        </a:p>
      </dgm:t>
    </dgm:pt>
    <dgm:pt modelId="{DC53E5B1-6060-4621-9EFB-120E5AEDD1A7}" type="parTrans" cxnId="{32E9536A-1730-43F6-9636-25BBF2DF3D46}">
      <dgm:prSet/>
      <dgm:spPr/>
      <dgm:t>
        <a:bodyPr/>
        <a:lstStyle/>
        <a:p>
          <a:endParaRPr lang="en-US"/>
        </a:p>
      </dgm:t>
    </dgm:pt>
    <dgm:pt modelId="{7D24DF5B-92E8-4104-8B19-992D222879AF}" type="sibTrans" cxnId="{32E9536A-1730-43F6-9636-25BBF2DF3D46}">
      <dgm:prSet/>
      <dgm:spPr/>
      <dgm:t>
        <a:bodyPr/>
        <a:lstStyle/>
        <a:p>
          <a:endParaRPr lang="en-US"/>
        </a:p>
      </dgm:t>
    </dgm:pt>
    <dgm:pt modelId="{281815D7-2306-4725-AAFA-8519618EAA17}">
      <dgm:prSet/>
      <dgm:spPr/>
      <dgm:t>
        <a:bodyPr/>
        <a:lstStyle/>
        <a:p>
          <a:r>
            <a:rPr lang="en-US" dirty="0"/>
            <a:t>Measured for different subgroups: low income, no car, children, seniors. Subgroups are not independent proportions of the total population count, as some subgroups overlap (i.e., low-income senior).</a:t>
          </a:r>
        </a:p>
      </dgm:t>
    </dgm:pt>
    <dgm:pt modelId="{630E86B7-F1A2-477B-826E-12ED134E5E36}" type="parTrans" cxnId="{540BA33A-8543-4C92-8DDD-48C5392D742D}">
      <dgm:prSet/>
      <dgm:spPr/>
      <dgm:t>
        <a:bodyPr/>
        <a:lstStyle/>
        <a:p>
          <a:endParaRPr lang="en-US"/>
        </a:p>
      </dgm:t>
    </dgm:pt>
    <dgm:pt modelId="{8D271FF2-C7C3-4211-B90B-6CAA6C1061FB}" type="sibTrans" cxnId="{540BA33A-8543-4C92-8DDD-48C5392D742D}">
      <dgm:prSet/>
      <dgm:spPr/>
      <dgm:t>
        <a:bodyPr/>
        <a:lstStyle/>
        <a:p>
          <a:endParaRPr lang="en-US"/>
        </a:p>
      </dgm:t>
    </dgm:pt>
    <dgm:pt modelId="{99A263FF-5E94-D146-958C-3EA679FE0552}" type="pres">
      <dgm:prSet presAssocID="{482BFB01-6883-42AA-A89D-8C1CC4C9354A}" presName="linear" presStyleCnt="0">
        <dgm:presLayoutVars>
          <dgm:animLvl val="lvl"/>
          <dgm:resizeHandles val="exact"/>
        </dgm:presLayoutVars>
      </dgm:prSet>
      <dgm:spPr/>
    </dgm:pt>
    <dgm:pt modelId="{723D2B4D-0837-2845-91F9-2F9E738A7186}" type="pres">
      <dgm:prSet presAssocID="{BD332A62-9C95-4AF3-A38E-D539B3DF05B6}" presName="parentText" presStyleLbl="node1" presStyleIdx="0" presStyleCnt="5">
        <dgm:presLayoutVars>
          <dgm:chMax val="0"/>
          <dgm:bulletEnabled val="1"/>
        </dgm:presLayoutVars>
      </dgm:prSet>
      <dgm:spPr/>
    </dgm:pt>
    <dgm:pt modelId="{163574BC-5C4C-2247-8BCB-E7BCA280BEED}" type="pres">
      <dgm:prSet presAssocID="{918159FD-D024-4B36-A922-CF1BB7D8902D}" presName="spacer" presStyleCnt="0"/>
      <dgm:spPr/>
    </dgm:pt>
    <dgm:pt modelId="{024566FA-26F7-9846-872F-B191FFFCD547}" type="pres">
      <dgm:prSet presAssocID="{96F14FD4-80D8-4029-9E88-475164182524}" presName="parentText" presStyleLbl="node1" presStyleIdx="1" presStyleCnt="5">
        <dgm:presLayoutVars>
          <dgm:chMax val="0"/>
          <dgm:bulletEnabled val="1"/>
        </dgm:presLayoutVars>
      </dgm:prSet>
      <dgm:spPr/>
    </dgm:pt>
    <dgm:pt modelId="{7A917C24-6F22-0949-9A15-906AA48394BA}" type="pres">
      <dgm:prSet presAssocID="{7AE71E6C-C1E4-472C-ABD3-1ECDBBBD9106}" presName="spacer" presStyleCnt="0"/>
      <dgm:spPr/>
    </dgm:pt>
    <dgm:pt modelId="{B0FCF5F1-DF1F-E646-A496-AA58921B1F8D}" type="pres">
      <dgm:prSet presAssocID="{9FFD092B-15A8-4EC9-A0E3-E6A25C3CE4B7}" presName="parentText" presStyleLbl="node1" presStyleIdx="2" presStyleCnt="5">
        <dgm:presLayoutVars>
          <dgm:chMax val="0"/>
          <dgm:bulletEnabled val="1"/>
        </dgm:presLayoutVars>
      </dgm:prSet>
      <dgm:spPr/>
    </dgm:pt>
    <dgm:pt modelId="{37457D2D-304A-1849-A1D2-B9AA49F85717}" type="pres">
      <dgm:prSet presAssocID="{83DFB2BC-3840-40BA-8493-501994B10571}" presName="spacer" presStyleCnt="0"/>
      <dgm:spPr/>
    </dgm:pt>
    <dgm:pt modelId="{F2C14D0C-15A3-D747-AD15-D91A02CF4537}" type="pres">
      <dgm:prSet presAssocID="{0E5B583C-85E6-4CEF-96AF-3017B49F6D49}" presName="parentText" presStyleLbl="node1" presStyleIdx="3" presStyleCnt="5">
        <dgm:presLayoutVars>
          <dgm:chMax val="0"/>
          <dgm:bulletEnabled val="1"/>
        </dgm:presLayoutVars>
      </dgm:prSet>
      <dgm:spPr/>
    </dgm:pt>
    <dgm:pt modelId="{7120B5E8-93E0-5A4A-A7EC-B263F4EA864F}" type="pres">
      <dgm:prSet presAssocID="{7D24DF5B-92E8-4104-8B19-992D222879AF}" presName="spacer" presStyleCnt="0"/>
      <dgm:spPr/>
    </dgm:pt>
    <dgm:pt modelId="{F9725DFA-908D-0848-A6E5-5393B2974430}" type="pres">
      <dgm:prSet presAssocID="{281815D7-2306-4725-AAFA-8519618EAA17}" presName="parentText" presStyleLbl="node1" presStyleIdx="4" presStyleCnt="5">
        <dgm:presLayoutVars>
          <dgm:chMax val="0"/>
          <dgm:bulletEnabled val="1"/>
        </dgm:presLayoutVars>
      </dgm:prSet>
      <dgm:spPr/>
    </dgm:pt>
  </dgm:ptLst>
  <dgm:cxnLst>
    <dgm:cxn modelId="{CA247E02-D446-424B-8FFC-E5379141BBA4}" type="presOf" srcId="{482BFB01-6883-42AA-A89D-8C1CC4C9354A}" destId="{99A263FF-5E94-D146-958C-3EA679FE0552}" srcOrd="0" destOrd="0" presId="urn:microsoft.com/office/officeart/2005/8/layout/vList2"/>
    <dgm:cxn modelId="{C0BDC21F-6651-467B-A824-4A252929AD04}" srcId="{482BFB01-6883-42AA-A89D-8C1CC4C9354A}" destId="{9FFD092B-15A8-4EC9-A0E3-E6A25C3CE4B7}" srcOrd="2" destOrd="0" parTransId="{D244330E-A038-47AF-8594-CA8D2A6CF575}" sibTransId="{83DFB2BC-3840-40BA-8493-501994B10571}"/>
    <dgm:cxn modelId="{A2769E26-7D8C-0149-BCD8-460C9E4C0DE9}" type="presOf" srcId="{0E5B583C-85E6-4CEF-96AF-3017B49F6D49}" destId="{F2C14D0C-15A3-D747-AD15-D91A02CF4537}" srcOrd="0" destOrd="0" presId="urn:microsoft.com/office/officeart/2005/8/layout/vList2"/>
    <dgm:cxn modelId="{540BA33A-8543-4C92-8DDD-48C5392D742D}" srcId="{482BFB01-6883-42AA-A89D-8C1CC4C9354A}" destId="{281815D7-2306-4725-AAFA-8519618EAA17}" srcOrd="4" destOrd="0" parTransId="{630E86B7-F1A2-477B-826E-12ED134E5E36}" sibTransId="{8D271FF2-C7C3-4211-B90B-6CAA6C1061FB}"/>
    <dgm:cxn modelId="{360A5755-EE68-4D17-B6F2-62D52298350D}" srcId="{482BFB01-6883-42AA-A89D-8C1CC4C9354A}" destId="{96F14FD4-80D8-4029-9E88-475164182524}" srcOrd="1" destOrd="0" parTransId="{45B19546-B241-41BC-B739-228A2F7CD771}" sibTransId="{7AE71E6C-C1E4-472C-ABD3-1ECDBBBD9106}"/>
    <dgm:cxn modelId="{32E9536A-1730-43F6-9636-25BBF2DF3D46}" srcId="{482BFB01-6883-42AA-A89D-8C1CC4C9354A}" destId="{0E5B583C-85E6-4CEF-96AF-3017B49F6D49}" srcOrd="3" destOrd="0" parTransId="{DC53E5B1-6060-4621-9EFB-120E5AEDD1A7}" sibTransId="{7D24DF5B-92E8-4104-8B19-992D222879AF}"/>
    <dgm:cxn modelId="{90BB967C-3A7A-4F03-98E4-8A86C4B14BD8}" srcId="{482BFB01-6883-42AA-A89D-8C1CC4C9354A}" destId="{BD332A62-9C95-4AF3-A38E-D539B3DF05B6}" srcOrd="0" destOrd="0" parTransId="{E9DE7FDF-D098-4413-A0A5-7F8765075C93}" sibTransId="{918159FD-D024-4B36-A922-CF1BB7D8902D}"/>
    <dgm:cxn modelId="{AE85EC7F-0F1B-3A4A-B6C3-12F7A7B11D25}" type="presOf" srcId="{BD332A62-9C95-4AF3-A38E-D539B3DF05B6}" destId="{723D2B4D-0837-2845-91F9-2F9E738A7186}" srcOrd="0" destOrd="0" presId="urn:microsoft.com/office/officeart/2005/8/layout/vList2"/>
    <dgm:cxn modelId="{52096A86-4D31-DC4A-AC62-A78A72CB1770}" type="presOf" srcId="{9FFD092B-15A8-4EC9-A0E3-E6A25C3CE4B7}" destId="{B0FCF5F1-DF1F-E646-A496-AA58921B1F8D}" srcOrd="0" destOrd="0" presId="urn:microsoft.com/office/officeart/2005/8/layout/vList2"/>
    <dgm:cxn modelId="{4043B1B2-530B-9949-ABB0-5593718235F8}" type="presOf" srcId="{96F14FD4-80D8-4029-9E88-475164182524}" destId="{024566FA-26F7-9846-872F-B191FFFCD547}" srcOrd="0" destOrd="0" presId="urn:microsoft.com/office/officeart/2005/8/layout/vList2"/>
    <dgm:cxn modelId="{B57AF7CD-5B7F-E244-B658-FA5B5D517AB0}" type="presOf" srcId="{281815D7-2306-4725-AAFA-8519618EAA17}" destId="{F9725DFA-908D-0848-A6E5-5393B2974430}" srcOrd="0" destOrd="0" presId="urn:microsoft.com/office/officeart/2005/8/layout/vList2"/>
    <dgm:cxn modelId="{579943FC-5215-914B-867B-F4BF786D5424}" type="presParOf" srcId="{99A263FF-5E94-D146-958C-3EA679FE0552}" destId="{723D2B4D-0837-2845-91F9-2F9E738A7186}" srcOrd="0" destOrd="0" presId="urn:microsoft.com/office/officeart/2005/8/layout/vList2"/>
    <dgm:cxn modelId="{9EEC21C3-DD46-3E49-8064-D80C3C95BDE0}" type="presParOf" srcId="{99A263FF-5E94-D146-958C-3EA679FE0552}" destId="{163574BC-5C4C-2247-8BCB-E7BCA280BEED}" srcOrd="1" destOrd="0" presId="urn:microsoft.com/office/officeart/2005/8/layout/vList2"/>
    <dgm:cxn modelId="{BAAE7769-A6DD-AF40-9B0B-2FB5E782C234}" type="presParOf" srcId="{99A263FF-5E94-D146-958C-3EA679FE0552}" destId="{024566FA-26F7-9846-872F-B191FFFCD547}" srcOrd="2" destOrd="0" presId="urn:microsoft.com/office/officeart/2005/8/layout/vList2"/>
    <dgm:cxn modelId="{610A283F-1FC2-F144-A4E5-E308C2C44D9A}" type="presParOf" srcId="{99A263FF-5E94-D146-958C-3EA679FE0552}" destId="{7A917C24-6F22-0949-9A15-906AA48394BA}" srcOrd="3" destOrd="0" presId="urn:microsoft.com/office/officeart/2005/8/layout/vList2"/>
    <dgm:cxn modelId="{39A79B2D-583E-5F41-90A2-DE40C16C26E4}" type="presParOf" srcId="{99A263FF-5E94-D146-958C-3EA679FE0552}" destId="{B0FCF5F1-DF1F-E646-A496-AA58921B1F8D}" srcOrd="4" destOrd="0" presId="urn:microsoft.com/office/officeart/2005/8/layout/vList2"/>
    <dgm:cxn modelId="{A598BF22-0D09-214B-BAA0-B2A3CE66060A}" type="presParOf" srcId="{99A263FF-5E94-D146-958C-3EA679FE0552}" destId="{37457D2D-304A-1849-A1D2-B9AA49F85717}" srcOrd="5" destOrd="0" presId="urn:microsoft.com/office/officeart/2005/8/layout/vList2"/>
    <dgm:cxn modelId="{C9D36554-A8D0-B344-8BAC-4F1AAC8A703F}" type="presParOf" srcId="{99A263FF-5E94-D146-958C-3EA679FE0552}" destId="{F2C14D0C-15A3-D747-AD15-D91A02CF4537}" srcOrd="6" destOrd="0" presId="urn:microsoft.com/office/officeart/2005/8/layout/vList2"/>
    <dgm:cxn modelId="{0EE9BDCE-9F82-664C-A3A5-EFE00B2178BA}" type="presParOf" srcId="{99A263FF-5E94-D146-958C-3EA679FE0552}" destId="{7120B5E8-93E0-5A4A-A7EC-B263F4EA864F}" srcOrd="7" destOrd="0" presId="urn:microsoft.com/office/officeart/2005/8/layout/vList2"/>
    <dgm:cxn modelId="{1ADB09F0-93DB-E343-896A-622C5E2EC9D8}" type="presParOf" srcId="{99A263FF-5E94-D146-958C-3EA679FE0552}" destId="{F9725DFA-908D-0848-A6E5-5393B297443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D2B4D-0837-2845-91F9-2F9E738A7186}">
      <dsp:nvSpPr>
        <dsp:cNvPr id="0" name=""/>
        <dsp:cNvSpPr/>
      </dsp:nvSpPr>
      <dsp:spPr>
        <a:xfrm>
          <a:off x="0" y="137089"/>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County/county equivalent for all 50 states.</a:t>
          </a:r>
        </a:p>
      </dsp:txBody>
      <dsp:txXfrm>
        <a:off x="31028" y="168117"/>
        <a:ext cx="10492518" cy="573546"/>
      </dsp:txXfrm>
    </dsp:sp>
    <dsp:sp modelId="{024566FA-26F7-9846-872F-B191FFFCD547}">
      <dsp:nvSpPr>
        <dsp:cNvPr id="0" name=""/>
        <dsp:cNvSpPr/>
      </dsp:nvSpPr>
      <dsp:spPr>
        <a:xfrm>
          <a:off x="0" y="818771"/>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Access and Proximity to food store</a:t>
          </a:r>
        </a:p>
      </dsp:txBody>
      <dsp:txXfrm>
        <a:off x="31028" y="849799"/>
        <a:ext cx="10492518" cy="573546"/>
      </dsp:txXfrm>
    </dsp:sp>
    <dsp:sp modelId="{B0FCF5F1-DF1F-E646-A496-AA58921B1F8D}">
      <dsp:nvSpPr>
        <dsp:cNvPr id="0" name=""/>
        <dsp:cNvSpPr/>
      </dsp:nvSpPr>
      <dsp:spPr>
        <a:xfrm>
          <a:off x="0" y="1500454"/>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Number of people in a county who are living more than 1 mile from a foodstore if in an urban area or more than 10 miles from a foodstore if in a rural area.</a:t>
          </a:r>
        </a:p>
      </dsp:txBody>
      <dsp:txXfrm>
        <a:off x="31028" y="1531482"/>
        <a:ext cx="10492518" cy="573546"/>
      </dsp:txXfrm>
    </dsp:sp>
    <dsp:sp modelId="{F2C14D0C-15A3-D747-AD15-D91A02CF4537}">
      <dsp:nvSpPr>
        <dsp:cNvPr id="0" name=""/>
        <dsp:cNvSpPr/>
      </dsp:nvSpPr>
      <dsp:spPr>
        <a:xfrm>
          <a:off x="0" y="2182136"/>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As a baseline we will use what was measured in Counts and Percents in 2015</a:t>
          </a:r>
        </a:p>
      </dsp:txBody>
      <dsp:txXfrm>
        <a:off x="31028" y="2213164"/>
        <a:ext cx="10492518" cy="573546"/>
      </dsp:txXfrm>
    </dsp:sp>
    <dsp:sp modelId="{F9725DFA-908D-0848-A6E5-5393B2974430}">
      <dsp:nvSpPr>
        <dsp:cNvPr id="0" name=""/>
        <dsp:cNvSpPr/>
      </dsp:nvSpPr>
      <dsp:spPr>
        <a:xfrm>
          <a:off x="0" y="2863819"/>
          <a:ext cx="10554574" cy="63560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Measured for different subgroups: low income, no car, children, seniors. Subgroups are not independent proportions of the total population count, as some subgroups overlap (i.e., low-income senior).</a:t>
          </a:r>
        </a:p>
      </dsp:txBody>
      <dsp:txXfrm>
        <a:off x="31028" y="2894847"/>
        <a:ext cx="10492518" cy="5735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5B805-EDFE-6C44-8A4B-6BC1E281851E}" type="datetimeFigureOut">
              <a:rPr lang="en-US" smtClean="0"/>
              <a:t>12/24/25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6D21A-578D-1B4D-A54C-F6D6303F191C}" type="slidenum">
              <a:rPr lang="en-US" smtClean="0"/>
              <a:t>‹#›</a:t>
            </a:fld>
            <a:endParaRPr lang="en-US"/>
          </a:p>
        </p:txBody>
      </p:sp>
    </p:spTree>
    <p:extLst>
      <p:ext uri="{BB962C8B-B14F-4D97-AF65-F5344CB8AC3E}">
        <p14:creationId xmlns:p14="http://schemas.microsoft.com/office/powerpoint/2010/main" val="1619248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5</a:t>
            </a:fld>
            <a:endParaRPr lang="en-US"/>
          </a:p>
        </p:txBody>
      </p:sp>
    </p:spTree>
    <p:extLst>
      <p:ext uri="{BB962C8B-B14F-4D97-AF65-F5344CB8AC3E}">
        <p14:creationId xmlns:p14="http://schemas.microsoft.com/office/powerpoint/2010/main" val="176299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13BB2-7151-1B68-92C4-9EF4E62D3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8F7895-7FC3-7243-9F0E-85951AD942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F4BD-F844-7ADA-953C-9E6A010A7CB3}"/>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4D9F7FCF-DE15-CC81-0488-803D50F60936}"/>
              </a:ext>
            </a:extLst>
          </p:cNvPr>
          <p:cNvSpPr>
            <a:spLocks noGrp="1"/>
          </p:cNvSpPr>
          <p:nvPr>
            <p:ph type="sldNum" sz="quarter" idx="5"/>
          </p:nvPr>
        </p:nvSpPr>
        <p:spPr/>
        <p:txBody>
          <a:bodyPr/>
          <a:lstStyle/>
          <a:p>
            <a:fld id="{4E96D21A-578D-1B4D-A54C-F6D6303F191C}" type="slidenum">
              <a:rPr lang="en-US" smtClean="0"/>
              <a:t>6</a:t>
            </a:fld>
            <a:endParaRPr lang="en-US"/>
          </a:p>
        </p:txBody>
      </p:sp>
    </p:spTree>
    <p:extLst>
      <p:ext uri="{BB962C8B-B14F-4D97-AF65-F5344CB8AC3E}">
        <p14:creationId xmlns:p14="http://schemas.microsoft.com/office/powerpoint/2010/main" val="257546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36B89-CFE1-0902-E815-F03F9271D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677F-A943-43F5-B9F3-59F349C1D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0DB19-B646-C1A1-9000-6E419B3E531F}"/>
              </a:ext>
            </a:extLst>
          </p:cNvPr>
          <p:cNvSpPr>
            <a:spLocks noGrp="1"/>
          </p:cNvSpPr>
          <p:nvPr>
            <p:ph type="body" idx="1"/>
          </p:nvPr>
        </p:nvSpPr>
        <p:spPr/>
        <p:txBody>
          <a:bodyPr/>
          <a:lstStyle/>
          <a:p>
            <a:r>
              <a:rPr lang="en-US" dirty="0"/>
              <a:t>Map of low access areas</a:t>
            </a:r>
          </a:p>
          <a:p>
            <a:r>
              <a:rPr lang="en-US" dirty="0"/>
              <a:t>Chart showing overall target areas</a:t>
            </a:r>
          </a:p>
          <a:p>
            <a:r>
              <a:rPr lang="en-US" dirty="0"/>
              <a:t>Map for each subgroup</a:t>
            </a:r>
          </a:p>
          <a:p>
            <a:r>
              <a:rPr lang="en-US" dirty="0"/>
              <a:t>Chart showing each subgroup</a:t>
            </a:r>
          </a:p>
          <a:p>
            <a:endParaRPr lang="en-US" dirty="0"/>
          </a:p>
        </p:txBody>
      </p:sp>
      <p:sp>
        <p:nvSpPr>
          <p:cNvPr id="4" name="Slide Number Placeholder 3">
            <a:extLst>
              <a:ext uri="{FF2B5EF4-FFF2-40B4-BE49-F238E27FC236}">
                <a16:creationId xmlns:a16="http://schemas.microsoft.com/office/drawing/2014/main" id="{74295358-5940-5208-9E38-224D52DF01DC}"/>
              </a:ext>
            </a:extLst>
          </p:cNvPr>
          <p:cNvSpPr>
            <a:spLocks noGrp="1"/>
          </p:cNvSpPr>
          <p:nvPr>
            <p:ph type="sldNum" sz="quarter" idx="5"/>
          </p:nvPr>
        </p:nvSpPr>
        <p:spPr/>
        <p:txBody>
          <a:bodyPr/>
          <a:lstStyle/>
          <a:p>
            <a:fld id="{4E96D21A-578D-1B4D-A54C-F6D6303F191C}" type="slidenum">
              <a:rPr lang="en-US" smtClean="0"/>
              <a:t>7</a:t>
            </a:fld>
            <a:endParaRPr lang="en-US"/>
          </a:p>
        </p:txBody>
      </p:sp>
    </p:spTree>
    <p:extLst>
      <p:ext uri="{BB962C8B-B14F-4D97-AF65-F5344CB8AC3E}">
        <p14:creationId xmlns:p14="http://schemas.microsoft.com/office/powerpoint/2010/main" val="36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96D21A-578D-1B4D-A54C-F6D6303F191C}" type="slidenum">
              <a:rPr lang="en-US" smtClean="0"/>
              <a:t>10</a:t>
            </a:fld>
            <a:endParaRPr lang="en-US"/>
          </a:p>
        </p:txBody>
      </p:sp>
    </p:spTree>
    <p:extLst>
      <p:ext uri="{BB962C8B-B14F-4D97-AF65-F5344CB8AC3E}">
        <p14:creationId xmlns:p14="http://schemas.microsoft.com/office/powerpoint/2010/main" val="380345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12/24/25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12/24/25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12/24/25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B7BD-54DA-4F8D-38AE-999DE363893A}"/>
              </a:ext>
            </a:extLst>
          </p:cNvPr>
          <p:cNvSpPr>
            <a:spLocks noGrp="1"/>
          </p:cNvSpPr>
          <p:nvPr>
            <p:ph type="ctrTitle"/>
          </p:nvPr>
        </p:nvSpPr>
        <p:spPr>
          <a:xfrm>
            <a:off x="810001" y="639097"/>
            <a:ext cx="6446205" cy="3781101"/>
          </a:xfrm>
        </p:spPr>
        <p:txBody>
          <a:bodyPr>
            <a:normAutofit/>
          </a:bodyPr>
          <a:lstStyle/>
          <a:p>
            <a:pPr>
              <a:lnSpc>
                <a:spcPct val="90000"/>
              </a:lnSpc>
            </a:pPr>
            <a:r>
              <a:rPr lang="en-US" sz="5000"/>
              <a:t>Strategic Analysis for the National Medicare Advantage Health Plan</a:t>
            </a:r>
          </a:p>
        </p:txBody>
      </p:sp>
      <p:sp>
        <p:nvSpPr>
          <p:cNvPr id="1036" name="Freeform: Shape 1030">
            <a:extLst>
              <a:ext uri="{FF2B5EF4-FFF2-40B4-BE49-F238E27FC236}">
                <a16:creationId xmlns:a16="http://schemas.microsoft.com/office/drawing/2014/main" id="{B95EB505-AE12-4878-88D1-3A93384E0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F41CAFA9-F1F1-8646-DFA5-BE8E114DC454}"/>
              </a:ext>
            </a:extLst>
          </p:cNvPr>
          <p:cNvSpPr>
            <a:spLocks noGrp="1"/>
          </p:cNvSpPr>
          <p:nvPr>
            <p:ph type="subTitle" idx="1"/>
          </p:nvPr>
        </p:nvSpPr>
        <p:spPr>
          <a:xfrm>
            <a:off x="810001" y="5280847"/>
            <a:ext cx="6446205" cy="785656"/>
          </a:xfrm>
        </p:spPr>
        <p:txBody>
          <a:bodyPr>
            <a:normAutofit/>
          </a:bodyPr>
          <a:lstStyle/>
          <a:p>
            <a:r>
              <a:rPr lang="en-US">
                <a:solidFill>
                  <a:srgbClr val="FFFFFF"/>
                </a:solidFill>
              </a:rPr>
              <a:t>Welcome, Chief Medical Officer!</a:t>
            </a:r>
          </a:p>
        </p:txBody>
      </p:sp>
      <p:sp>
        <p:nvSpPr>
          <p:cNvPr id="1037" name="Rectangle 1036">
            <a:extLst>
              <a:ext uri="{FF2B5EF4-FFF2-40B4-BE49-F238E27FC236}">
                <a16:creationId xmlns:a16="http://schemas.microsoft.com/office/drawing/2014/main" id="{A12BC7B8-5515-40FA-A38E-1054E2061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1342" y="0"/>
            <a:ext cx="46506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4">
            <a:extLst>
              <a:ext uri="{FF2B5EF4-FFF2-40B4-BE49-F238E27FC236}">
                <a16:creationId xmlns:a16="http://schemas.microsoft.com/office/drawing/2014/main" id="{DD55F7DD-ACF1-44A0-B9B5-FC5A87544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806" y="958640"/>
            <a:ext cx="336373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1 Health | LinkedIn">
            <a:extLst>
              <a:ext uri="{FF2B5EF4-FFF2-40B4-BE49-F238E27FC236}">
                <a16:creationId xmlns:a16="http://schemas.microsoft.com/office/drawing/2014/main" id="{4BFEB72D-6B17-13F9-4209-EA07DAF898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475406" y="2030569"/>
            <a:ext cx="2767153" cy="276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4761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E3B3-710F-14F2-C21F-E3F2D2AD94F9}"/>
              </a:ext>
            </a:extLst>
          </p:cNvPr>
          <p:cNvSpPr>
            <a:spLocks noGrp="1"/>
          </p:cNvSpPr>
          <p:nvPr>
            <p:ph type="title"/>
          </p:nvPr>
        </p:nvSpPr>
        <p:spPr/>
        <p:txBody>
          <a:bodyPr/>
          <a:lstStyle/>
          <a:p>
            <a:r>
              <a:rPr lang="en-US" dirty="0"/>
              <a:t>Targeting further affected populations: Building a Health Issue Index</a:t>
            </a:r>
          </a:p>
        </p:txBody>
      </p:sp>
      <p:sp>
        <p:nvSpPr>
          <p:cNvPr id="3" name="Content Placeholder 2">
            <a:extLst>
              <a:ext uri="{FF2B5EF4-FFF2-40B4-BE49-F238E27FC236}">
                <a16:creationId xmlns:a16="http://schemas.microsoft.com/office/drawing/2014/main" id="{BF8B132C-F018-36C7-E2BF-ADBF4D064680}"/>
              </a:ext>
            </a:extLst>
          </p:cNvPr>
          <p:cNvSpPr>
            <a:spLocks noGrp="1"/>
          </p:cNvSpPr>
          <p:nvPr>
            <p:ph idx="1"/>
          </p:nvPr>
        </p:nvSpPr>
        <p:spPr/>
        <p:txBody>
          <a:bodyPr>
            <a:normAutofit fontScale="92500" lnSpcReduction="20000"/>
          </a:bodyPr>
          <a:lstStyle/>
          <a:p>
            <a:r>
              <a:rPr lang="en-US" dirty="0"/>
              <a:t>Lack of food access often leads to health issues caused by lack of nutritional food in combination with other unhealthy lifestyle habits.</a:t>
            </a:r>
          </a:p>
          <a:p>
            <a:r>
              <a:rPr lang="en-US" dirty="0"/>
              <a:t>We can assume those with nutrition-based health issues will have higher retention rates.</a:t>
            </a:r>
          </a:p>
          <a:p>
            <a:r>
              <a:rPr lang="en-US" dirty="0"/>
              <a:t>To quantify this target, we can use the 500 cities dataset. This dataset carries information regarding certain health indicators and their estimated 2017 crude prevalence rate at the tract level for 500 cities.</a:t>
            </a:r>
          </a:p>
          <a:p>
            <a:r>
              <a:rPr lang="en-US" dirty="0"/>
              <a:t>500 Cities health data captures adults only; child subpopulation is inferred as risk, not directly measured. </a:t>
            </a:r>
          </a:p>
          <a:p>
            <a:r>
              <a:rPr lang="en-US" dirty="0"/>
              <a:t>Our indicators will be overall physical health, obesity, high cholesterol, diabetes, and high blood pressure.</a:t>
            </a:r>
          </a:p>
          <a:p>
            <a:r>
              <a:rPr lang="en-US" dirty="0"/>
              <a:t>Rank tracts in percentiles for both.</a:t>
            </a:r>
          </a:p>
          <a:p>
            <a:r>
              <a:rPr lang="en-US" dirty="0"/>
              <a:t>We will look at top quartile in both measures.</a:t>
            </a:r>
          </a:p>
          <a:p>
            <a:endParaRPr lang="en-US" dirty="0"/>
          </a:p>
        </p:txBody>
      </p:sp>
    </p:spTree>
    <p:extLst>
      <p:ext uri="{BB962C8B-B14F-4D97-AF65-F5344CB8AC3E}">
        <p14:creationId xmlns:p14="http://schemas.microsoft.com/office/powerpoint/2010/main" val="4208678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AI-generated content may be incorrect.">
            <a:extLst>
              <a:ext uri="{FF2B5EF4-FFF2-40B4-BE49-F238E27FC236}">
                <a16:creationId xmlns:a16="http://schemas.microsoft.com/office/drawing/2014/main" id="{5B8F8F10-E1DC-EC08-DEC7-3BCE9CED35AC}"/>
              </a:ext>
            </a:extLst>
          </p:cNvPr>
          <p:cNvPicPr>
            <a:picLocks noChangeAspect="1"/>
          </p:cNvPicPr>
          <p:nvPr/>
        </p:nvPicPr>
        <p:blipFill>
          <a:blip r:embed="rId2"/>
          <a:stretch>
            <a:fillRect/>
          </a:stretch>
        </p:blipFill>
        <p:spPr>
          <a:xfrm>
            <a:off x="1323974" y="822286"/>
            <a:ext cx="9544051" cy="4058768"/>
          </a:xfrm>
          <a:prstGeom prst="rect">
            <a:avLst/>
          </a:prstGeom>
        </p:spPr>
      </p:pic>
      <p:sp>
        <p:nvSpPr>
          <p:cNvPr id="4" name="TextBox 3">
            <a:extLst>
              <a:ext uri="{FF2B5EF4-FFF2-40B4-BE49-F238E27FC236}">
                <a16:creationId xmlns:a16="http://schemas.microsoft.com/office/drawing/2014/main" id="{F839C279-4B4F-332F-06E4-DABA4B29E356}"/>
              </a:ext>
            </a:extLst>
          </p:cNvPr>
          <p:cNvSpPr txBox="1"/>
          <p:nvPr/>
        </p:nvSpPr>
        <p:spPr>
          <a:xfrm>
            <a:off x="2317531" y="5281448"/>
            <a:ext cx="66057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Top 10% Counties with high health indicator and high access need tracts.</a:t>
            </a:r>
          </a:p>
          <a:p>
            <a:pPr marL="285750" indent="-285750">
              <a:buFont typeface="Arial" panose="020B0604020202020204" pitchFamily="34" charset="0"/>
              <a:buChar char="•"/>
            </a:pPr>
            <a:r>
              <a:rPr lang="en-US" dirty="0"/>
              <a:t>Using health data shows trends for health and access issues in specific East/Southeastern regions as well.</a:t>
            </a:r>
          </a:p>
          <a:p>
            <a:endParaRPr lang="en-US" dirty="0"/>
          </a:p>
        </p:txBody>
      </p:sp>
    </p:spTree>
    <p:extLst>
      <p:ext uri="{BB962C8B-B14F-4D97-AF65-F5344CB8AC3E}">
        <p14:creationId xmlns:p14="http://schemas.microsoft.com/office/powerpoint/2010/main" val="451647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blue bars&#10;&#10;AI-generated content may be incorrect.">
            <a:extLst>
              <a:ext uri="{FF2B5EF4-FFF2-40B4-BE49-F238E27FC236}">
                <a16:creationId xmlns:a16="http://schemas.microsoft.com/office/drawing/2014/main" id="{4F3C246F-FB37-BB53-14DC-FE3A9E630835}"/>
              </a:ext>
            </a:extLst>
          </p:cNvPr>
          <p:cNvPicPr>
            <a:picLocks noChangeAspect="1"/>
          </p:cNvPicPr>
          <p:nvPr/>
        </p:nvPicPr>
        <p:blipFill>
          <a:blip r:embed="rId2"/>
          <a:stretch>
            <a:fillRect/>
          </a:stretch>
        </p:blipFill>
        <p:spPr>
          <a:xfrm>
            <a:off x="1042986" y="184007"/>
            <a:ext cx="9701213" cy="5421265"/>
          </a:xfrm>
          <a:prstGeom prst="rect">
            <a:avLst/>
          </a:prstGeom>
        </p:spPr>
      </p:pic>
      <p:sp>
        <p:nvSpPr>
          <p:cNvPr id="4" name="TextBox 3">
            <a:extLst>
              <a:ext uri="{FF2B5EF4-FFF2-40B4-BE49-F238E27FC236}">
                <a16:creationId xmlns:a16="http://schemas.microsoft.com/office/drawing/2014/main" id="{6C57A97B-0471-F790-EC70-6C199A836525}"/>
              </a:ext>
            </a:extLst>
          </p:cNvPr>
          <p:cNvSpPr txBox="1"/>
          <p:nvPr/>
        </p:nvSpPr>
        <p:spPr>
          <a:xfrm>
            <a:off x="1950857" y="5657671"/>
            <a:ext cx="7885469" cy="1200329"/>
          </a:xfrm>
          <a:prstGeom prst="rect">
            <a:avLst/>
          </a:prstGeom>
          <a:noFill/>
        </p:spPr>
        <p:txBody>
          <a:bodyPr wrap="square" rtlCol="0">
            <a:spAutoFit/>
          </a:bodyPr>
          <a:lstStyle/>
          <a:p>
            <a:r>
              <a:rPr lang="en-US" dirty="0"/>
              <a:t>In these areas, the target subgroups are still white and low income, but they are closely followed by the black population. This differs from the total low access breakdown, and we should consider it a target subpopulation as well. </a:t>
            </a:r>
          </a:p>
        </p:txBody>
      </p:sp>
    </p:spTree>
    <p:extLst>
      <p:ext uri="{BB962C8B-B14F-4D97-AF65-F5344CB8AC3E}">
        <p14:creationId xmlns:p14="http://schemas.microsoft.com/office/powerpoint/2010/main" val="100698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B436B10A-C23F-519E-39C4-2D29A3E35EA5}"/>
              </a:ext>
            </a:extLst>
          </p:cNvPr>
          <p:cNvSpPr txBox="1"/>
          <p:nvPr/>
        </p:nvSpPr>
        <p:spPr>
          <a:xfrm>
            <a:off x="620769" y="4267928"/>
            <a:ext cx="3327619" cy="363220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1"/>
              </a:buClr>
              <a:buFont typeface="Wingdings 2" charset="2"/>
              <a:buChar char=""/>
            </a:pPr>
            <a:r>
              <a:rPr lang="en-US" sz="1600" dirty="0"/>
              <a:t>By targeting high health index areas, we also cover over half of the top 10% of the low access rate population.</a:t>
            </a:r>
          </a:p>
        </p:txBody>
      </p:sp>
      <p:pic>
        <p:nvPicPr>
          <p:cNvPr id="5" name="Picture 4" descr="A red circle with a number of percentages&#10;&#10;AI-generated content may be incorrect.">
            <a:extLst>
              <a:ext uri="{FF2B5EF4-FFF2-40B4-BE49-F238E27FC236}">
                <a16:creationId xmlns:a16="http://schemas.microsoft.com/office/drawing/2014/main" id="{E794A602-DB31-5AAA-CD42-4AC2A63871A1}"/>
              </a:ext>
            </a:extLst>
          </p:cNvPr>
          <p:cNvPicPr>
            <a:picLocks noChangeAspect="1"/>
          </p:cNvPicPr>
          <p:nvPr/>
        </p:nvPicPr>
        <p:blipFill>
          <a:blip r:embed="rId2"/>
          <a:stretch>
            <a:fillRect/>
          </a:stretch>
        </p:blipFill>
        <p:spPr>
          <a:xfrm>
            <a:off x="1219088" y="2335821"/>
            <a:ext cx="9753824" cy="3023682"/>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2D2073CA-1098-D262-2E93-EE7139DF8542}"/>
              </a:ext>
            </a:extLst>
          </p:cNvPr>
          <p:cNvSpPr txBox="1"/>
          <p:nvPr/>
        </p:nvSpPr>
        <p:spPr>
          <a:xfrm>
            <a:off x="3971163" y="5422309"/>
            <a:ext cx="3988674" cy="1323439"/>
          </a:xfrm>
          <a:prstGeom prst="rect">
            <a:avLst/>
          </a:prstGeom>
          <a:noFill/>
        </p:spPr>
        <p:txBody>
          <a:bodyPr wrap="square" rtlCol="0">
            <a:spAutoFit/>
          </a:bodyPr>
          <a:lstStyle/>
          <a:p>
            <a:pPr marL="285750" indent="-285750">
              <a:spcBef>
                <a:spcPct val="20000"/>
              </a:spcBef>
              <a:spcAft>
                <a:spcPts val="600"/>
              </a:spcAft>
              <a:buClr>
                <a:schemeClr val="accent1"/>
              </a:buClr>
              <a:buFont typeface="Wingdings 2" charset="2"/>
              <a:buChar char=""/>
            </a:pPr>
            <a:r>
              <a:rPr lang="en-US" sz="1600" dirty="0"/>
              <a:t>Since health index may indicate retention ability, let’s assume a retention rate of about 50% of the high index population, and 30% for just low access populations.</a:t>
            </a:r>
          </a:p>
        </p:txBody>
      </p:sp>
      <p:sp>
        <p:nvSpPr>
          <p:cNvPr id="8" name="TextBox 7">
            <a:extLst>
              <a:ext uri="{FF2B5EF4-FFF2-40B4-BE49-F238E27FC236}">
                <a16:creationId xmlns:a16="http://schemas.microsoft.com/office/drawing/2014/main" id="{3E7F5B54-A7DA-8DB6-3299-968141479327}"/>
              </a:ext>
            </a:extLst>
          </p:cNvPr>
          <p:cNvSpPr txBox="1"/>
          <p:nvPr/>
        </p:nvSpPr>
        <p:spPr>
          <a:xfrm>
            <a:off x="8005386" y="5422309"/>
            <a:ext cx="3988675" cy="1077218"/>
          </a:xfrm>
          <a:prstGeom prst="rect">
            <a:avLst/>
          </a:prstGeom>
          <a:noFill/>
        </p:spPr>
        <p:txBody>
          <a:bodyPr wrap="square" rtlCol="0">
            <a:spAutoFit/>
          </a:bodyPr>
          <a:lstStyle/>
          <a:p>
            <a:pPr marL="285750" indent="-285750">
              <a:spcBef>
                <a:spcPct val="20000"/>
              </a:spcBef>
              <a:spcAft>
                <a:spcPts val="600"/>
              </a:spcAft>
              <a:buClr>
                <a:schemeClr val="accent1"/>
              </a:buClr>
              <a:buFont typeface="Wingdings 2" charset="2"/>
              <a:buChar char=""/>
            </a:pPr>
            <a:r>
              <a:rPr lang="en-US" sz="1600" dirty="0"/>
              <a:t>This gives us a total retention rate of around 30% if program deployed to top 10% low access rate populations.</a:t>
            </a:r>
          </a:p>
        </p:txBody>
      </p:sp>
    </p:spTree>
    <p:extLst>
      <p:ext uri="{BB962C8B-B14F-4D97-AF65-F5344CB8AC3E}">
        <p14:creationId xmlns:p14="http://schemas.microsoft.com/office/powerpoint/2010/main" val="3838925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D3CF3-5773-E5E3-2D0D-C747A389620E}"/>
              </a:ext>
            </a:extLst>
          </p:cNvPr>
          <p:cNvSpPr>
            <a:spLocks noGrp="1"/>
          </p:cNvSpPr>
          <p:nvPr>
            <p:ph type="title"/>
          </p:nvPr>
        </p:nvSpPr>
        <p:spPr/>
        <p:txBody>
          <a:bodyPr/>
          <a:lstStyle/>
          <a:p>
            <a:r>
              <a:rPr lang="en-US" dirty="0"/>
              <a:t>Numeric Breakdown</a:t>
            </a:r>
          </a:p>
        </p:txBody>
      </p:sp>
      <p:sp>
        <p:nvSpPr>
          <p:cNvPr id="3" name="Text Placeholder 2">
            <a:extLst>
              <a:ext uri="{FF2B5EF4-FFF2-40B4-BE49-F238E27FC236}">
                <a16:creationId xmlns:a16="http://schemas.microsoft.com/office/drawing/2014/main" id="{54AF9095-E095-866D-E01C-EEE10102B2DC}"/>
              </a:ext>
            </a:extLst>
          </p:cNvPr>
          <p:cNvSpPr>
            <a:spLocks noGrp="1"/>
          </p:cNvSpPr>
          <p:nvPr>
            <p:ph type="body" sz="quarter" idx="16"/>
          </p:nvPr>
        </p:nvSpPr>
        <p:spPr>
          <a:xfrm>
            <a:off x="6155999" y="2286000"/>
            <a:ext cx="5904621" cy="4146331"/>
          </a:xfrm>
        </p:spPr>
        <p:txBody>
          <a:bodyPr>
            <a:normAutofit fontScale="92500" lnSpcReduction="10000"/>
          </a:bodyPr>
          <a:lstStyle/>
          <a:p>
            <a:r>
              <a:rPr lang="en-US" dirty="0"/>
              <a:t>Total reported low access population:</a:t>
            </a:r>
          </a:p>
          <a:p>
            <a:r>
              <a:rPr lang="en-US" dirty="0"/>
              <a:t> 60,254,923</a:t>
            </a:r>
          </a:p>
          <a:p>
            <a:endParaRPr lang="en-US" dirty="0"/>
          </a:p>
          <a:p>
            <a:r>
              <a:rPr lang="en-US" dirty="0"/>
              <a:t>Top 10% of low access counties population(target):</a:t>
            </a:r>
          </a:p>
          <a:p>
            <a:r>
              <a:rPr lang="en-US" dirty="0"/>
              <a:t> 2,545,992</a:t>
            </a:r>
          </a:p>
          <a:p>
            <a:endParaRPr lang="en-US" dirty="0"/>
          </a:p>
          <a:p>
            <a:r>
              <a:rPr lang="en-US" dirty="0"/>
              <a:t>Top 10% low access and health index population:</a:t>
            </a:r>
          </a:p>
          <a:p>
            <a:r>
              <a:rPr lang="en-US" dirty="0"/>
              <a:t>1,515,998</a:t>
            </a:r>
          </a:p>
          <a:p>
            <a:endParaRPr lang="en-US" dirty="0"/>
          </a:p>
          <a:p>
            <a:r>
              <a:rPr lang="en-US" dirty="0"/>
              <a:t>Approximated retention: </a:t>
            </a:r>
          </a:p>
          <a:p>
            <a:r>
              <a:rPr lang="en-US" dirty="0"/>
              <a:t>763,797</a:t>
            </a:r>
          </a:p>
          <a:p>
            <a:endParaRPr lang="en-US" dirty="0"/>
          </a:p>
          <a:p>
            <a:endParaRPr lang="en-US" dirty="0"/>
          </a:p>
        </p:txBody>
      </p:sp>
    </p:spTree>
    <p:extLst>
      <p:ext uri="{BB962C8B-B14F-4D97-AF65-F5344CB8AC3E}">
        <p14:creationId xmlns:p14="http://schemas.microsoft.com/office/powerpoint/2010/main" val="387854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C0284-167C-3B01-0C0A-7DF81F190D38}"/>
              </a:ext>
            </a:extLst>
          </p:cNvPr>
          <p:cNvSpPr>
            <a:spLocks noGrp="1"/>
          </p:cNvSpPr>
          <p:nvPr>
            <p:ph type="title"/>
          </p:nvPr>
        </p:nvSpPr>
        <p:spPr/>
        <p:txBody>
          <a:bodyPr/>
          <a:lstStyle/>
          <a:p>
            <a:r>
              <a:rPr lang="en-US" dirty="0"/>
              <a:t>Summary of Areas to Target and Projected Impact</a:t>
            </a:r>
          </a:p>
        </p:txBody>
      </p:sp>
      <p:sp>
        <p:nvSpPr>
          <p:cNvPr id="3" name="Content Placeholder 2">
            <a:extLst>
              <a:ext uri="{FF2B5EF4-FFF2-40B4-BE49-F238E27FC236}">
                <a16:creationId xmlns:a16="http://schemas.microsoft.com/office/drawing/2014/main" id="{44BB2DBF-B230-D711-4397-C0BF7E8544DD}"/>
              </a:ext>
            </a:extLst>
          </p:cNvPr>
          <p:cNvSpPr>
            <a:spLocks noGrp="1"/>
          </p:cNvSpPr>
          <p:nvPr>
            <p:ph idx="1"/>
          </p:nvPr>
        </p:nvSpPr>
        <p:spPr/>
        <p:txBody>
          <a:bodyPr/>
          <a:lstStyle/>
          <a:p>
            <a:r>
              <a:rPr lang="en-US" dirty="0"/>
              <a:t>Midwestern, Southern/Southwest, and Alaskan regions</a:t>
            </a:r>
          </a:p>
          <a:p>
            <a:r>
              <a:rPr lang="en-US" dirty="0"/>
              <a:t>Few eastern US counties </a:t>
            </a:r>
          </a:p>
          <a:p>
            <a:r>
              <a:rPr lang="en-US" dirty="0"/>
              <a:t>White subpopulation </a:t>
            </a:r>
          </a:p>
          <a:p>
            <a:r>
              <a:rPr lang="en-US" dirty="0"/>
              <a:t>Low-income subpopulation</a:t>
            </a:r>
          </a:p>
          <a:p>
            <a:r>
              <a:rPr lang="en-US" dirty="0"/>
              <a:t>Black subpopulation</a:t>
            </a:r>
          </a:p>
          <a:p>
            <a:endParaRPr lang="en-US" dirty="0"/>
          </a:p>
          <a:p>
            <a:endParaRPr lang="en-US" dirty="0"/>
          </a:p>
        </p:txBody>
      </p:sp>
    </p:spTree>
    <p:extLst>
      <p:ext uri="{BB962C8B-B14F-4D97-AF65-F5344CB8AC3E}">
        <p14:creationId xmlns:p14="http://schemas.microsoft.com/office/powerpoint/2010/main" val="25300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CDDF1-3FCE-90E7-A24A-F44BBEC77B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52E80-8927-1E39-BFDE-2E9FF08EF374}"/>
              </a:ext>
            </a:extLst>
          </p:cNvPr>
          <p:cNvSpPr>
            <a:spLocks noGrp="1"/>
          </p:cNvSpPr>
          <p:nvPr>
            <p:ph type="title"/>
          </p:nvPr>
        </p:nvSpPr>
        <p:spPr/>
        <p:txBody>
          <a:bodyPr/>
          <a:lstStyle/>
          <a:p>
            <a:r>
              <a:rPr lang="en-US" dirty="0"/>
              <a:t>Summary of Areas to Target and Projected Impact</a:t>
            </a:r>
          </a:p>
        </p:txBody>
      </p:sp>
      <p:sp>
        <p:nvSpPr>
          <p:cNvPr id="3" name="Content Placeholder 2">
            <a:extLst>
              <a:ext uri="{FF2B5EF4-FFF2-40B4-BE49-F238E27FC236}">
                <a16:creationId xmlns:a16="http://schemas.microsoft.com/office/drawing/2014/main" id="{BB2C629B-CDF7-4600-AE7F-36476DA4F1BD}"/>
              </a:ext>
            </a:extLst>
          </p:cNvPr>
          <p:cNvSpPr>
            <a:spLocks noGrp="1"/>
          </p:cNvSpPr>
          <p:nvPr>
            <p:ph idx="1"/>
          </p:nvPr>
        </p:nvSpPr>
        <p:spPr/>
        <p:txBody>
          <a:bodyPr/>
          <a:lstStyle/>
          <a:p>
            <a:endParaRPr lang="en-US" dirty="0"/>
          </a:p>
          <a:p>
            <a:endParaRPr lang="en-US" dirty="0"/>
          </a:p>
        </p:txBody>
      </p:sp>
      <p:pic>
        <p:nvPicPr>
          <p:cNvPr id="4" name="Picture 3" descr="A map of the united states&#10;&#10;AI-generated content may be incorrect.">
            <a:extLst>
              <a:ext uri="{FF2B5EF4-FFF2-40B4-BE49-F238E27FC236}">
                <a16:creationId xmlns:a16="http://schemas.microsoft.com/office/drawing/2014/main" id="{61654088-1388-BB8C-2B9E-87BFE9985D44}"/>
              </a:ext>
            </a:extLst>
          </p:cNvPr>
          <p:cNvPicPr>
            <a:picLocks noChangeAspect="1"/>
          </p:cNvPicPr>
          <p:nvPr/>
        </p:nvPicPr>
        <p:blipFill>
          <a:blip r:embed="rId2"/>
          <a:srcRect b="12704"/>
          <a:stretch>
            <a:fillRect/>
          </a:stretch>
        </p:blipFill>
        <p:spPr>
          <a:xfrm>
            <a:off x="220390" y="2843498"/>
            <a:ext cx="8062592" cy="3819950"/>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D0F87CE1-7D29-165E-307B-EA07A31AB1CA}"/>
              </a:ext>
            </a:extLst>
          </p:cNvPr>
          <p:cNvPicPr>
            <a:picLocks noChangeAspect="1"/>
          </p:cNvPicPr>
          <p:nvPr/>
        </p:nvPicPr>
        <p:blipFill>
          <a:blip r:embed="rId3"/>
          <a:srcRect b="79552"/>
          <a:stretch>
            <a:fillRect/>
          </a:stretch>
        </p:blipFill>
        <p:spPr>
          <a:xfrm>
            <a:off x="220389" y="2518761"/>
            <a:ext cx="8062591" cy="515937"/>
          </a:xfrm>
          <a:prstGeom prst="rect">
            <a:avLst/>
          </a:prstGeom>
        </p:spPr>
      </p:pic>
      <p:sp>
        <p:nvSpPr>
          <p:cNvPr id="6" name="TextBox 5">
            <a:extLst>
              <a:ext uri="{FF2B5EF4-FFF2-40B4-BE49-F238E27FC236}">
                <a16:creationId xmlns:a16="http://schemas.microsoft.com/office/drawing/2014/main" id="{DC94531C-D8F4-C975-F072-788E5F014743}"/>
              </a:ext>
            </a:extLst>
          </p:cNvPr>
          <p:cNvSpPr txBox="1"/>
          <p:nvPr/>
        </p:nvSpPr>
        <p:spPr>
          <a:xfrm>
            <a:off x="9096703" y="3034698"/>
            <a:ext cx="287490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Aim to target all highlighted areas</a:t>
            </a:r>
          </a:p>
          <a:p>
            <a:pPr marL="285750" indent="-285750">
              <a:buFont typeface="Arial" panose="020B0604020202020204" pitchFamily="34" charset="0"/>
              <a:buChar char="•"/>
            </a:pPr>
            <a:r>
              <a:rPr lang="en-US" dirty="0"/>
              <a:t>Higher retention rates in blue areas due to health conditions.</a:t>
            </a:r>
          </a:p>
          <a:p>
            <a:pPr marL="285750" indent="-285750">
              <a:buFont typeface="Arial" panose="020B0604020202020204" pitchFamily="34" charset="0"/>
              <a:buChar char="•"/>
            </a:pPr>
            <a:r>
              <a:rPr lang="en-US" dirty="0"/>
              <a:t>Higher retention rates  in Midwest regions due to extremely low access.</a:t>
            </a:r>
          </a:p>
        </p:txBody>
      </p:sp>
      <p:sp>
        <p:nvSpPr>
          <p:cNvPr id="7" name="TextBox 6">
            <a:extLst>
              <a:ext uri="{FF2B5EF4-FFF2-40B4-BE49-F238E27FC236}">
                <a16:creationId xmlns:a16="http://schemas.microsoft.com/office/drawing/2014/main" id="{AC14E2B3-E4F2-EB63-6F59-C8704C517FEB}"/>
              </a:ext>
            </a:extLst>
          </p:cNvPr>
          <p:cNvSpPr txBox="1"/>
          <p:nvPr/>
        </p:nvSpPr>
        <p:spPr>
          <a:xfrm>
            <a:off x="8418457" y="5842337"/>
            <a:ext cx="3106137" cy="1015663"/>
          </a:xfrm>
          <a:prstGeom prst="rect">
            <a:avLst/>
          </a:prstGeom>
          <a:noFill/>
        </p:spPr>
        <p:txBody>
          <a:bodyPr wrap="square" rtlCol="0">
            <a:spAutoFit/>
          </a:bodyPr>
          <a:lstStyle/>
          <a:p>
            <a:r>
              <a:rPr lang="en-US" sz="1200" dirty="0"/>
              <a:t>Health data coverage is incomplete. Red tracts without reported health data may also represent health risk areas.</a:t>
            </a:r>
          </a:p>
          <a:p>
            <a:endParaRPr lang="en-US" sz="1200" dirty="0"/>
          </a:p>
        </p:txBody>
      </p:sp>
    </p:spTree>
    <p:extLst>
      <p:ext uri="{BB962C8B-B14F-4D97-AF65-F5344CB8AC3E}">
        <p14:creationId xmlns:p14="http://schemas.microsoft.com/office/powerpoint/2010/main" val="4171129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63CD-C2EA-CED5-609A-368B90D41E3A}"/>
              </a:ext>
            </a:extLst>
          </p:cNvPr>
          <p:cNvSpPr>
            <a:spLocks noGrp="1"/>
          </p:cNvSpPr>
          <p:nvPr>
            <p:ph type="title"/>
          </p:nvPr>
        </p:nvSpPr>
        <p:spPr/>
        <p:txBody>
          <a:bodyPr/>
          <a:lstStyle/>
          <a:p>
            <a:r>
              <a:rPr lang="en-US" sz="7200" dirty="0"/>
              <a:t>Q &amp; A</a:t>
            </a:r>
          </a:p>
        </p:txBody>
      </p:sp>
    </p:spTree>
    <p:extLst>
      <p:ext uri="{BB962C8B-B14F-4D97-AF65-F5344CB8AC3E}">
        <p14:creationId xmlns:p14="http://schemas.microsoft.com/office/powerpoint/2010/main" val="166067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44E6-8B77-2DC2-93A8-40C6AD5D9DAE}"/>
              </a:ext>
            </a:extLst>
          </p:cNvPr>
          <p:cNvSpPr>
            <a:spLocks noGrp="1"/>
          </p:cNvSpPr>
          <p:nvPr>
            <p:ph type="title"/>
          </p:nvPr>
        </p:nvSpPr>
        <p:spPr/>
        <p:txBody>
          <a:bodyPr/>
          <a:lstStyle/>
          <a:p>
            <a:r>
              <a:rPr lang="en-US" dirty="0"/>
              <a:t>Our Task</a:t>
            </a:r>
          </a:p>
        </p:txBody>
      </p:sp>
      <p:sp>
        <p:nvSpPr>
          <p:cNvPr id="5" name="Rectangle 2">
            <a:extLst>
              <a:ext uri="{FF2B5EF4-FFF2-40B4-BE49-F238E27FC236}">
                <a16:creationId xmlns:a16="http://schemas.microsoft.com/office/drawing/2014/main" id="{8CC05846-6EF8-691E-78B9-FEEED2942FE8}"/>
              </a:ext>
            </a:extLst>
          </p:cNvPr>
          <p:cNvSpPr>
            <a:spLocks noGrp="1" noChangeArrowheads="1"/>
          </p:cNvSpPr>
          <p:nvPr>
            <p:ph type="body" sz="quarter" idx="16"/>
          </p:nvPr>
        </p:nvSpPr>
        <p:spPr bwMode="auto">
          <a:xfrm>
            <a:off x="6452392" y="2216938"/>
            <a:ext cx="5024905"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fontAlgn="base">
              <a:lnSpc>
                <a:spcPct val="80000"/>
              </a:lnSpc>
              <a:buSzTx/>
              <a:buFont typeface="Wingdings 2" charset="2"/>
              <a:buChar char=""/>
              <a:tabLst/>
            </a:pPr>
            <a:r>
              <a:rPr lang="en-US" altLang="en-US" sz="2000" dirty="0">
                <a:solidFill>
                  <a:srgbClr val="FFFFFF"/>
                </a:solidFill>
              </a:rPr>
              <a:t>We analyzed public data to find where food access challenges are concentrated.</a:t>
            </a:r>
          </a:p>
          <a:p>
            <a:pPr marL="285750" marR="0" lvl="0" indent="-285750" fontAlgn="base">
              <a:lnSpc>
                <a:spcPct val="80000"/>
              </a:lnSpc>
              <a:buSzTx/>
              <a:buFont typeface="Wingdings 2" charset="2"/>
              <a:buChar char=""/>
              <a:tabLst/>
            </a:pPr>
            <a:r>
              <a:rPr lang="en-US" altLang="en-US" sz="2000" dirty="0">
                <a:solidFill>
                  <a:srgbClr val="FFFFFF"/>
                </a:solidFill>
              </a:rPr>
              <a:t>Focus is identifying potential Medicare Advantage members.</a:t>
            </a:r>
          </a:p>
          <a:p>
            <a:pPr marL="285750" marR="0" lvl="0" indent="-285750" fontAlgn="base">
              <a:lnSpc>
                <a:spcPct val="80000"/>
              </a:lnSpc>
              <a:buSzTx/>
              <a:buFont typeface="Wingdings 2" charset="2"/>
              <a:buChar char=""/>
              <a:tabLst/>
            </a:pPr>
            <a:r>
              <a:rPr lang="en-US" altLang="en-US" sz="2000" dirty="0">
                <a:solidFill>
                  <a:srgbClr val="FFFFFF"/>
                </a:solidFill>
              </a:rPr>
              <a:t>We identified priority areas, population size, and high-risk subgroups.</a:t>
            </a:r>
          </a:p>
          <a:p>
            <a:pPr marL="285750" marR="0" lvl="0" indent="-285750" fontAlgn="base">
              <a:lnSpc>
                <a:spcPct val="80000"/>
              </a:lnSpc>
              <a:buSzTx/>
              <a:buFont typeface="Wingdings 2" charset="2"/>
              <a:buChar char=""/>
              <a:tabLst/>
            </a:pPr>
            <a:r>
              <a:rPr lang="en-US" altLang="en-US" sz="2000" dirty="0">
                <a:solidFill>
                  <a:srgbClr val="FFFFFF"/>
                </a:solidFill>
              </a:rPr>
              <a:t>Goal: guide resource allocation and improve care quality</a:t>
            </a:r>
            <a:r>
              <a:rPr kumimoji="0" lang="en-US" altLang="en-US" sz="20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029014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A30E-2B18-4994-8D24-B61592118270}"/>
              </a:ext>
            </a:extLst>
          </p:cNvPr>
          <p:cNvSpPr>
            <a:spLocks noGrp="1"/>
          </p:cNvSpPr>
          <p:nvPr>
            <p:ph type="title"/>
          </p:nvPr>
        </p:nvSpPr>
        <p:spPr/>
        <p:txBody>
          <a:bodyPr/>
          <a:lstStyle/>
          <a:p>
            <a:r>
              <a:rPr lang="en-US" dirty="0"/>
              <a:t>What questions are we trying to answer?</a:t>
            </a:r>
          </a:p>
        </p:txBody>
      </p:sp>
      <p:sp>
        <p:nvSpPr>
          <p:cNvPr id="3" name="Content Placeholder 2">
            <a:extLst>
              <a:ext uri="{FF2B5EF4-FFF2-40B4-BE49-F238E27FC236}">
                <a16:creationId xmlns:a16="http://schemas.microsoft.com/office/drawing/2014/main" id="{FF5C7DFE-C1B1-D9BD-0320-B9D40033D038}"/>
              </a:ext>
            </a:extLst>
          </p:cNvPr>
          <p:cNvSpPr>
            <a:spLocks noGrp="1"/>
          </p:cNvSpPr>
          <p:nvPr>
            <p:ph idx="1"/>
          </p:nvPr>
        </p:nvSpPr>
        <p:spPr/>
        <p:txBody>
          <a:bodyPr/>
          <a:lstStyle/>
          <a:p>
            <a:r>
              <a:rPr lang="en-US" dirty="0"/>
              <a:t>How concentrated is need geographically?</a:t>
            </a:r>
          </a:p>
          <a:p>
            <a:r>
              <a:rPr lang="en-US" dirty="0"/>
              <a:t>Where should we deploy a food access program?</a:t>
            </a:r>
          </a:p>
          <a:p>
            <a:r>
              <a:rPr lang="en-US" dirty="0"/>
              <a:t>Which subgroup of the population might be benefited the most?</a:t>
            </a:r>
          </a:p>
          <a:p>
            <a:r>
              <a:rPr lang="en-US" dirty="0"/>
              <a:t>Which areas are showing overlapping health and food risk access?</a:t>
            </a:r>
          </a:p>
          <a:p>
            <a:r>
              <a:rPr lang="en-US" dirty="0"/>
              <a:t>How many people will be included? How many might be successfully engaged?</a:t>
            </a:r>
          </a:p>
          <a:p>
            <a:r>
              <a:rPr lang="en-US" dirty="0"/>
              <a:t>What does projected impact look like?</a:t>
            </a:r>
          </a:p>
        </p:txBody>
      </p:sp>
    </p:spTree>
    <p:extLst>
      <p:ext uri="{BB962C8B-B14F-4D97-AF65-F5344CB8AC3E}">
        <p14:creationId xmlns:p14="http://schemas.microsoft.com/office/powerpoint/2010/main" val="317371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9D956-25E9-293E-F7DD-128BED22CCAC}"/>
              </a:ext>
            </a:extLst>
          </p:cNvPr>
          <p:cNvSpPr>
            <a:spLocks noGrp="1"/>
          </p:cNvSpPr>
          <p:nvPr>
            <p:ph type="title"/>
          </p:nvPr>
        </p:nvSpPr>
        <p:spPr>
          <a:xfrm>
            <a:off x="400050" y="170527"/>
            <a:ext cx="8915399" cy="1657350"/>
          </a:xfrm>
        </p:spPr>
        <p:txBody>
          <a:bodyPr/>
          <a:lstStyle/>
          <a:p>
            <a:r>
              <a:rPr lang="en-US"/>
              <a:t>Low Food Access Data: Food Environment Atlas</a:t>
            </a:r>
            <a:endParaRPr lang="en-US" dirty="0"/>
          </a:p>
        </p:txBody>
      </p:sp>
      <p:graphicFrame>
        <p:nvGraphicFramePr>
          <p:cNvPr id="13" name="Content Placeholder 2">
            <a:extLst>
              <a:ext uri="{FF2B5EF4-FFF2-40B4-BE49-F238E27FC236}">
                <a16:creationId xmlns:a16="http://schemas.microsoft.com/office/drawing/2014/main" id="{B75333FF-4CD3-2322-377F-90A082AEDE47}"/>
              </a:ext>
            </a:extLst>
          </p:cNvPr>
          <p:cNvGraphicFramePr>
            <a:graphicFrameLocks noGrp="1"/>
          </p:cNvGraphicFramePr>
          <p:nvPr>
            <p:ph idx="1"/>
            <p:extLst>
              <p:ext uri="{D42A27DB-BD31-4B8C-83A1-F6EECF244321}">
                <p14:modId xmlns:p14="http://schemas.microsoft.com/office/powerpoint/2010/main" val="2284720501"/>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129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331E69-6C13-4881-ACFD-E48CDFA6B47A}"/>
              </a:ext>
            </a:extLst>
          </p:cNvPr>
          <p:cNvSpPr>
            <a:spLocks noGrp="1"/>
          </p:cNvSpPr>
          <p:nvPr>
            <p:ph type="title"/>
          </p:nvPr>
        </p:nvSpPr>
        <p:spPr>
          <a:xfrm>
            <a:off x="451514" y="457201"/>
            <a:ext cx="3575737" cy="1332688"/>
          </a:xfrm>
        </p:spPr>
        <p:txBody>
          <a:bodyPr vert="horz" lIns="91440" tIns="45720" rIns="91440" bIns="45720" rtlCol="0" anchor="b">
            <a:normAutofit/>
          </a:bodyPr>
          <a:lstStyle/>
          <a:p>
            <a:pPr algn="ctr">
              <a:lnSpc>
                <a:spcPct val="90000"/>
              </a:lnSpc>
            </a:pPr>
            <a:r>
              <a:rPr lang="en-US" sz="2700">
                <a:solidFill>
                  <a:srgbClr val="FFFFFF"/>
                </a:solidFill>
              </a:rPr>
              <a:t>Understanding the Breakdown of Low Food Access Areas</a:t>
            </a:r>
          </a:p>
        </p:txBody>
      </p:sp>
      <p:sp>
        <p:nvSpPr>
          <p:cNvPr id="5" name="TextBox 4">
            <a:extLst>
              <a:ext uri="{FF2B5EF4-FFF2-40B4-BE49-F238E27FC236}">
                <a16:creationId xmlns:a16="http://schemas.microsoft.com/office/drawing/2014/main" id="{0134BE44-1A04-B005-0D6E-95EC18D60DE8}"/>
              </a:ext>
            </a:extLst>
          </p:cNvPr>
          <p:cNvSpPr txBox="1"/>
          <p:nvPr/>
        </p:nvSpPr>
        <p:spPr>
          <a:xfrm>
            <a:off x="451514" y="2046514"/>
            <a:ext cx="3575737" cy="3994848"/>
          </a:xfrm>
          <a:prstGeom prst="rect">
            <a:avLst/>
          </a:prstGeom>
        </p:spPr>
        <p:txBody>
          <a:bodyPr vert="horz" lIns="91440" tIns="45720" rIns="91440" bIns="45720" rtlCol="0" anchor="ctr">
            <a:normAutofit fontScale="92500" lnSpcReduction="20000"/>
          </a:bodyPr>
          <a:lstStyle/>
          <a:p>
            <a:pPr marL="285750" indent="-285750">
              <a:spcBef>
                <a:spcPct val="20000"/>
              </a:spcBef>
              <a:spcAft>
                <a:spcPts val="600"/>
              </a:spcAft>
              <a:buClr>
                <a:schemeClr val="accent1"/>
              </a:buClr>
              <a:buFont typeface="Wingdings 2" charset="2"/>
              <a:buChar char=""/>
            </a:pPr>
            <a:r>
              <a:rPr lang="en-US" sz="1600" dirty="0">
                <a:solidFill>
                  <a:srgbClr val="FFFFFF"/>
                </a:solidFill>
              </a:rPr>
              <a:t>Map of low access percentage in the US.</a:t>
            </a:r>
          </a:p>
          <a:p>
            <a:pPr marL="285750" indent="-285750">
              <a:spcBef>
                <a:spcPct val="20000"/>
              </a:spcBef>
              <a:spcAft>
                <a:spcPts val="600"/>
              </a:spcAft>
              <a:buClr>
                <a:schemeClr val="accent1"/>
              </a:buClr>
              <a:buFont typeface="Wingdings 2" charset="2"/>
              <a:buChar char=""/>
            </a:pPr>
            <a:r>
              <a:rPr lang="en-US" sz="1600" dirty="0">
                <a:solidFill>
                  <a:srgbClr val="FFFFFF"/>
                </a:solidFill>
              </a:rPr>
              <a:t>Subpopulation percentage concentration.</a:t>
            </a:r>
          </a:p>
          <a:p>
            <a:pPr marL="285750" indent="-285750">
              <a:spcBef>
                <a:spcPct val="20000"/>
              </a:spcBef>
              <a:spcAft>
                <a:spcPts val="600"/>
              </a:spcAft>
              <a:buClr>
                <a:schemeClr val="accent1"/>
              </a:buClr>
              <a:buFont typeface="Wingdings 2" charset="2"/>
              <a:buChar char=""/>
            </a:pPr>
            <a:r>
              <a:rPr lang="en-US" sz="1600" dirty="0">
                <a:solidFill>
                  <a:srgbClr val="FFFFFF"/>
                </a:solidFill>
              </a:rPr>
              <a:t>Overall population has low access concentration in the Midwest area, Southwest, and Alaska.</a:t>
            </a:r>
          </a:p>
          <a:p>
            <a:pPr marL="285750" indent="-285750">
              <a:spcBef>
                <a:spcPct val="20000"/>
              </a:spcBef>
              <a:spcAft>
                <a:spcPts val="600"/>
              </a:spcAft>
              <a:buClr>
                <a:schemeClr val="accent1"/>
              </a:buClr>
              <a:buFont typeface="Wingdings 2" charset="2"/>
              <a:buChar char=""/>
            </a:pPr>
            <a:r>
              <a:rPr lang="en-US" sz="1600" dirty="0">
                <a:solidFill>
                  <a:srgbClr val="FFFFFF"/>
                </a:solidFill>
              </a:rPr>
              <a:t>Alaska deeply affected through multiple subpopulations.</a:t>
            </a:r>
          </a:p>
          <a:p>
            <a:pPr marL="285750" indent="-285750">
              <a:spcBef>
                <a:spcPct val="20000"/>
              </a:spcBef>
              <a:spcAft>
                <a:spcPts val="600"/>
              </a:spcAft>
              <a:buClr>
                <a:schemeClr val="accent1"/>
              </a:buClr>
              <a:buFont typeface="Wingdings 2" charset="2"/>
              <a:buChar char=""/>
            </a:pPr>
            <a:r>
              <a:rPr lang="en-US" sz="1600" dirty="0">
                <a:solidFill>
                  <a:srgbClr val="FFFFFF"/>
                </a:solidFill>
              </a:rPr>
              <a:t>Highly affected subgroups contain low-income individuals, seniors, children, the white population concentrated in the Midwest, and the Hispanic and Native American  population concentrated in the Southwest. </a:t>
            </a:r>
          </a:p>
        </p:txBody>
      </p:sp>
      <p:pic>
        <p:nvPicPr>
          <p:cNvPr id="4" name="Screen Recording 2025-12-25 at 8.49.47 PM.mov">
            <a:hlinkClick r:id="" action="ppaction://media"/>
            <a:extLst>
              <a:ext uri="{FF2B5EF4-FFF2-40B4-BE49-F238E27FC236}">
                <a16:creationId xmlns:a16="http://schemas.microsoft.com/office/drawing/2014/main" id="{A8234D5E-46F7-CC85-6BC5-160A8B76FE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rcRect r="22023"/>
          <a:stretch>
            <a:fillRect/>
          </a:stretch>
        </p:blipFill>
        <p:spPr>
          <a:xfrm>
            <a:off x="4826191" y="420324"/>
            <a:ext cx="7218664" cy="60173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210878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A346F-F6F1-B5DD-3A97-B5C673C68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6C50E-7359-5F16-7C1B-720AC8608FF1}"/>
              </a:ext>
            </a:extLst>
          </p:cNvPr>
          <p:cNvSpPr>
            <a:spLocks noGrp="1"/>
          </p:cNvSpPr>
          <p:nvPr>
            <p:ph type="title"/>
          </p:nvPr>
        </p:nvSpPr>
        <p:spPr/>
        <p:txBody>
          <a:bodyPr/>
          <a:lstStyle/>
          <a:p>
            <a:r>
              <a:rPr lang="en-US" dirty="0"/>
              <a:t>Understanding the Breakdown of Low Food Access Areas(Static Images)</a:t>
            </a:r>
          </a:p>
        </p:txBody>
      </p:sp>
      <p:pic>
        <p:nvPicPr>
          <p:cNvPr id="5" name="Content Placeholder 4">
            <a:extLst>
              <a:ext uri="{FF2B5EF4-FFF2-40B4-BE49-F238E27FC236}">
                <a16:creationId xmlns:a16="http://schemas.microsoft.com/office/drawing/2014/main" id="{F698EDD4-323C-DD60-AD4E-245F056FF027}"/>
              </a:ext>
            </a:extLst>
          </p:cNvPr>
          <p:cNvPicPr>
            <a:picLocks noGrp="1" noChangeAspect="1"/>
          </p:cNvPicPr>
          <p:nvPr>
            <p:ph idx="1"/>
          </p:nvPr>
        </p:nvPicPr>
        <p:blipFill>
          <a:blip r:embed="rId3"/>
          <a:stretch>
            <a:fillRect/>
          </a:stretch>
        </p:blipFill>
        <p:spPr>
          <a:xfrm>
            <a:off x="0" y="1920685"/>
            <a:ext cx="12087225" cy="729794"/>
          </a:xfrm>
        </p:spPr>
      </p:pic>
      <p:pic>
        <p:nvPicPr>
          <p:cNvPr id="7" name="Picture 6" descr="A blurry image of a person pointing at something&#10;&#10;AI-generated content may be incorrect.">
            <a:extLst>
              <a:ext uri="{FF2B5EF4-FFF2-40B4-BE49-F238E27FC236}">
                <a16:creationId xmlns:a16="http://schemas.microsoft.com/office/drawing/2014/main" id="{6280831A-74FB-CC47-DF63-04A675B6A832}"/>
              </a:ext>
            </a:extLst>
          </p:cNvPr>
          <p:cNvPicPr>
            <a:picLocks noChangeAspect="1"/>
          </p:cNvPicPr>
          <p:nvPr/>
        </p:nvPicPr>
        <p:blipFill>
          <a:blip r:embed="rId4"/>
          <a:stretch>
            <a:fillRect/>
          </a:stretch>
        </p:blipFill>
        <p:spPr>
          <a:xfrm>
            <a:off x="-1" y="2584309"/>
            <a:ext cx="12087225" cy="1528006"/>
          </a:xfrm>
          <a:prstGeom prst="rect">
            <a:avLst/>
          </a:prstGeom>
        </p:spPr>
      </p:pic>
      <p:pic>
        <p:nvPicPr>
          <p:cNvPr id="10" name="Picture 9">
            <a:extLst>
              <a:ext uri="{FF2B5EF4-FFF2-40B4-BE49-F238E27FC236}">
                <a16:creationId xmlns:a16="http://schemas.microsoft.com/office/drawing/2014/main" id="{8F5FAA4A-4B32-4FFB-2830-93D513ACC844}"/>
              </a:ext>
            </a:extLst>
          </p:cNvPr>
          <p:cNvPicPr>
            <a:picLocks noChangeAspect="1"/>
          </p:cNvPicPr>
          <p:nvPr/>
        </p:nvPicPr>
        <p:blipFill>
          <a:blip r:embed="rId5"/>
          <a:stretch>
            <a:fillRect/>
          </a:stretch>
        </p:blipFill>
        <p:spPr>
          <a:xfrm>
            <a:off x="-16530" y="3944532"/>
            <a:ext cx="12087225" cy="1219072"/>
          </a:xfrm>
          <a:prstGeom prst="rect">
            <a:avLst/>
          </a:prstGeom>
        </p:spPr>
      </p:pic>
      <p:pic>
        <p:nvPicPr>
          <p:cNvPr id="14" name="Picture 13" descr="A close-up of a map&#10;&#10;AI-generated content may be incorrect.">
            <a:extLst>
              <a:ext uri="{FF2B5EF4-FFF2-40B4-BE49-F238E27FC236}">
                <a16:creationId xmlns:a16="http://schemas.microsoft.com/office/drawing/2014/main" id="{649E0C4B-00AB-3682-3EEB-248647F9C739}"/>
              </a:ext>
            </a:extLst>
          </p:cNvPr>
          <p:cNvPicPr>
            <a:picLocks noChangeAspect="1"/>
          </p:cNvPicPr>
          <p:nvPr/>
        </p:nvPicPr>
        <p:blipFill>
          <a:blip r:embed="rId6"/>
          <a:stretch>
            <a:fillRect/>
          </a:stretch>
        </p:blipFill>
        <p:spPr>
          <a:xfrm>
            <a:off x="0" y="5163604"/>
            <a:ext cx="3560866" cy="1112771"/>
          </a:xfrm>
          <a:prstGeom prst="rect">
            <a:avLst/>
          </a:prstGeom>
        </p:spPr>
      </p:pic>
      <p:pic>
        <p:nvPicPr>
          <p:cNvPr id="16" name="Picture 15" descr="A red bar with black text&#10;&#10;AI-generated content may be incorrect.">
            <a:extLst>
              <a:ext uri="{FF2B5EF4-FFF2-40B4-BE49-F238E27FC236}">
                <a16:creationId xmlns:a16="http://schemas.microsoft.com/office/drawing/2014/main" id="{863577C6-CC21-72DB-6FED-E22804D62118}"/>
              </a:ext>
            </a:extLst>
          </p:cNvPr>
          <p:cNvPicPr>
            <a:picLocks noChangeAspect="1"/>
          </p:cNvPicPr>
          <p:nvPr/>
        </p:nvPicPr>
        <p:blipFill>
          <a:blip r:embed="rId7"/>
          <a:stretch>
            <a:fillRect/>
          </a:stretch>
        </p:blipFill>
        <p:spPr>
          <a:xfrm>
            <a:off x="6356350" y="5514149"/>
            <a:ext cx="3479800" cy="901700"/>
          </a:xfrm>
          <a:prstGeom prst="rect">
            <a:avLst/>
          </a:prstGeom>
        </p:spPr>
      </p:pic>
    </p:spTree>
    <p:extLst>
      <p:ext uri="{BB962C8B-B14F-4D97-AF65-F5344CB8AC3E}">
        <p14:creationId xmlns:p14="http://schemas.microsoft.com/office/powerpoint/2010/main" val="6791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DFC1656-9F75-783F-D11F-7ECC6A2AE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49856-1248-2369-19BB-A75A016C2870}"/>
              </a:ext>
            </a:extLst>
          </p:cNvPr>
          <p:cNvSpPr>
            <a:spLocks noGrp="1"/>
          </p:cNvSpPr>
          <p:nvPr>
            <p:ph type="title"/>
          </p:nvPr>
        </p:nvSpPr>
        <p:spPr>
          <a:xfrm>
            <a:off x="810000" y="447188"/>
            <a:ext cx="5359921" cy="970450"/>
          </a:xfrm>
        </p:spPr>
        <p:txBody>
          <a:bodyPr>
            <a:normAutofit/>
          </a:bodyPr>
          <a:lstStyle/>
          <a:p>
            <a:pPr>
              <a:lnSpc>
                <a:spcPct val="90000"/>
              </a:lnSpc>
            </a:pPr>
            <a:r>
              <a:rPr lang="en-US" sz="3100" dirty="0"/>
              <a:t>Total Low Access Population Breakdown</a:t>
            </a:r>
          </a:p>
        </p:txBody>
      </p:sp>
      <p:sp>
        <p:nvSpPr>
          <p:cNvPr id="3" name="Content Placeholder 2">
            <a:extLst>
              <a:ext uri="{FF2B5EF4-FFF2-40B4-BE49-F238E27FC236}">
                <a16:creationId xmlns:a16="http://schemas.microsoft.com/office/drawing/2014/main" id="{C18188EE-0F76-7766-204C-9384F6629F31}"/>
              </a:ext>
            </a:extLst>
          </p:cNvPr>
          <p:cNvSpPr>
            <a:spLocks noGrp="1"/>
          </p:cNvSpPr>
          <p:nvPr>
            <p:ph idx="1"/>
          </p:nvPr>
        </p:nvSpPr>
        <p:spPr>
          <a:xfrm>
            <a:off x="818712" y="2222287"/>
            <a:ext cx="5351209" cy="3636511"/>
          </a:xfrm>
        </p:spPr>
        <p:txBody>
          <a:bodyPr>
            <a:normAutofit lnSpcReduction="10000"/>
          </a:bodyPr>
          <a:lstStyle/>
          <a:p>
            <a:endParaRPr lang="en-US" dirty="0"/>
          </a:p>
          <a:p>
            <a:r>
              <a:rPr lang="en-US" dirty="0"/>
              <a:t>Right-skewed distribution of counts and percents, meaning more counties have a lower population/percentage of populations that have low food access. </a:t>
            </a:r>
          </a:p>
          <a:p>
            <a:r>
              <a:rPr lang="en-US" dirty="0"/>
              <a:t>This means our target counties with high populations of access necessities can be extracted and grouped.</a:t>
            </a:r>
          </a:p>
          <a:p>
            <a:r>
              <a:rPr lang="en-US" dirty="0"/>
              <a:t>We can use this knowledge to set a definition for what we will consider a low access county.</a:t>
            </a:r>
          </a:p>
          <a:p>
            <a:pPr lvl="1"/>
            <a:r>
              <a:rPr lang="en-US" dirty="0"/>
              <a:t>Counties at the top 10% of low access rates.</a:t>
            </a:r>
          </a:p>
          <a:p>
            <a:endParaRPr lang="en-US" dirty="0"/>
          </a:p>
        </p:txBody>
      </p:sp>
      <p:sp>
        <p:nvSpPr>
          <p:cNvPr id="20" name="Rectangle 1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distribution of food access&#10;&#10;AI-generated content may be incorrect.">
            <a:extLst>
              <a:ext uri="{FF2B5EF4-FFF2-40B4-BE49-F238E27FC236}">
                <a16:creationId xmlns:a16="http://schemas.microsoft.com/office/drawing/2014/main" id="{D2B11FBD-7BC0-3E07-3B38-232F37F098AE}"/>
              </a:ext>
            </a:extLst>
          </p:cNvPr>
          <p:cNvPicPr>
            <a:picLocks noChangeAspect="1"/>
          </p:cNvPicPr>
          <p:nvPr/>
        </p:nvPicPr>
        <p:blipFill>
          <a:blip r:embed="rId3"/>
          <a:srcRect t="6566" r="2" b="2"/>
          <a:stretch>
            <a:fillRect/>
          </a:stretch>
        </p:blipFill>
        <p:spPr>
          <a:xfrm>
            <a:off x="6742701" y="446537"/>
            <a:ext cx="5179445" cy="2843130"/>
          </a:xfrm>
          <a:prstGeom prst="rect">
            <a:avLst/>
          </a:prstGeom>
        </p:spPr>
      </p:pic>
      <p:pic>
        <p:nvPicPr>
          <p:cNvPr id="15" name="Picture 14" descr="A graph of a number of food access&#10;&#10;AI-generated content may be incorrect.">
            <a:extLst>
              <a:ext uri="{FF2B5EF4-FFF2-40B4-BE49-F238E27FC236}">
                <a16:creationId xmlns:a16="http://schemas.microsoft.com/office/drawing/2014/main" id="{4284CBEE-2016-0073-6836-A6D40FB0610A}"/>
              </a:ext>
            </a:extLst>
          </p:cNvPr>
          <p:cNvPicPr>
            <a:picLocks noChangeAspect="1"/>
          </p:cNvPicPr>
          <p:nvPr/>
        </p:nvPicPr>
        <p:blipFill>
          <a:blip r:embed="rId4"/>
          <a:srcRect t="4568" r="2" b="2"/>
          <a:stretch>
            <a:fillRect/>
          </a:stretch>
        </p:blipFill>
        <p:spPr>
          <a:xfrm>
            <a:off x="6614816" y="3305422"/>
            <a:ext cx="5435217" cy="2995448"/>
          </a:xfrm>
          <a:prstGeom prst="rect">
            <a:avLst/>
          </a:prstGeom>
        </p:spPr>
      </p:pic>
    </p:spTree>
    <p:extLst>
      <p:ext uri="{BB962C8B-B14F-4D97-AF65-F5344CB8AC3E}">
        <p14:creationId xmlns:p14="http://schemas.microsoft.com/office/powerpoint/2010/main" val="254338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27F1403-42C8-EF0D-74A7-5F9F1B82C369}"/>
              </a:ext>
            </a:extLst>
          </p:cNvPr>
          <p:cNvSpPr>
            <a:spLocks noGrp="1"/>
          </p:cNvSpPr>
          <p:nvPr>
            <p:ph type="title"/>
          </p:nvPr>
        </p:nvSpPr>
        <p:spPr>
          <a:xfrm>
            <a:off x="1063691" y="4049486"/>
            <a:ext cx="4825480" cy="1883228"/>
          </a:xfrm>
        </p:spPr>
        <p:txBody>
          <a:bodyPr vert="horz" lIns="91440" tIns="45720" rIns="91440" bIns="45720" rtlCol="0" anchor="ctr">
            <a:normAutofit/>
          </a:bodyPr>
          <a:lstStyle/>
          <a:p>
            <a:r>
              <a:rPr lang="en-US" dirty="0">
                <a:solidFill>
                  <a:srgbClr val="FFFFFF"/>
                </a:solidFill>
              </a:rPr>
              <a:t>Subgroup Evaluation</a:t>
            </a:r>
          </a:p>
        </p:txBody>
      </p:sp>
      <p:pic>
        <p:nvPicPr>
          <p:cNvPr id="4" name="Content Placeholder 3" descr="A graph of a number of people&#10;&#10;AI-generated content may be incorrect.">
            <a:extLst>
              <a:ext uri="{FF2B5EF4-FFF2-40B4-BE49-F238E27FC236}">
                <a16:creationId xmlns:a16="http://schemas.microsoft.com/office/drawing/2014/main" id="{7556930E-A67B-DC6B-639E-D88588CBEC5C}"/>
              </a:ext>
            </a:extLst>
          </p:cNvPr>
          <p:cNvPicPr>
            <a:picLocks noChangeAspect="1"/>
          </p:cNvPicPr>
          <p:nvPr/>
        </p:nvPicPr>
        <p:blipFill>
          <a:blip r:embed="rId2"/>
          <a:srcRect t="-4201" r="192" b="-2"/>
          <a:stretch>
            <a:fillRect/>
          </a:stretch>
        </p:blipFill>
        <p:spPr>
          <a:xfrm>
            <a:off x="291180" y="110930"/>
            <a:ext cx="6162622" cy="3249162"/>
          </a:xfrm>
          <a:prstGeom prst="rect">
            <a:avLst/>
          </a:prstGeom>
        </p:spPr>
      </p:pic>
      <p:pic>
        <p:nvPicPr>
          <p:cNvPr id="5" name="Picture 4" descr="A graph of a bar graph&#10;&#10;AI-generated content may be incorrect.">
            <a:extLst>
              <a:ext uri="{FF2B5EF4-FFF2-40B4-BE49-F238E27FC236}">
                <a16:creationId xmlns:a16="http://schemas.microsoft.com/office/drawing/2014/main" id="{47198CD7-4511-3382-4AA2-A80E43737DCD}"/>
              </a:ext>
            </a:extLst>
          </p:cNvPr>
          <p:cNvPicPr>
            <a:picLocks noChangeAspect="1"/>
          </p:cNvPicPr>
          <p:nvPr/>
        </p:nvPicPr>
        <p:blipFill>
          <a:blip r:embed="rId3"/>
          <a:srcRect l="-1351" r="2046" b="-4"/>
          <a:stretch>
            <a:fillRect/>
          </a:stretch>
        </p:blipFill>
        <p:spPr>
          <a:xfrm>
            <a:off x="6672047" y="110930"/>
            <a:ext cx="5203957" cy="3249163"/>
          </a:xfrm>
          <a:prstGeom prst="rect">
            <a:avLst/>
          </a:prstGeom>
        </p:spPr>
      </p:pic>
      <p:sp>
        <p:nvSpPr>
          <p:cNvPr id="33" name="Content Placeholder 32">
            <a:extLst>
              <a:ext uri="{FF2B5EF4-FFF2-40B4-BE49-F238E27FC236}">
                <a16:creationId xmlns:a16="http://schemas.microsoft.com/office/drawing/2014/main" id="{4C19A771-AA19-017A-7D51-49257A78855B}"/>
              </a:ext>
            </a:extLst>
          </p:cNvPr>
          <p:cNvSpPr>
            <a:spLocks noGrp="1"/>
          </p:cNvSpPr>
          <p:nvPr>
            <p:ph idx="1"/>
          </p:nvPr>
        </p:nvSpPr>
        <p:spPr>
          <a:xfrm>
            <a:off x="6338316" y="4049485"/>
            <a:ext cx="4846151" cy="1883229"/>
          </a:xfrm>
        </p:spPr>
        <p:txBody>
          <a:bodyPr>
            <a:normAutofit/>
          </a:bodyPr>
          <a:lstStyle/>
          <a:p>
            <a:r>
              <a:rPr lang="en-US" dirty="0">
                <a:solidFill>
                  <a:srgbClr val="FFFFFF"/>
                </a:solidFill>
              </a:rPr>
              <a:t>White subpopulation</a:t>
            </a:r>
          </a:p>
          <a:p>
            <a:r>
              <a:rPr lang="en-US" dirty="0">
                <a:solidFill>
                  <a:srgbClr val="FFFFFF"/>
                </a:solidFill>
              </a:rPr>
              <a:t>Followed by Low income</a:t>
            </a:r>
          </a:p>
        </p:txBody>
      </p:sp>
    </p:spTree>
    <p:extLst>
      <p:ext uri="{BB962C8B-B14F-4D97-AF65-F5344CB8AC3E}">
        <p14:creationId xmlns:p14="http://schemas.microsoft.com/office/powerpoint/2010/main" val="290561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E2165CD9-ABA4-86CB-73B5-EB3FE60BC58C}"/>
              </a:ext>
            </a:extLst>
          </p:cNvPr>
          <p:cNvSpPr txBox="1"/>
          <p:nvPr/>
        </p:nvSpPr>
        <p:spPr>
          <a:xfrm>
            <a:off x="818713" y="241300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sz="1600" dirty="0">
                <a:solidFill>
                  <a:srgbClr val="FFFFFF"/>
                </a:solidFill>
              </a:rPr>
              <a:t>Plotting top 10% of Low Food Access Counties (313 total)</a:t>
            </a:r>
          </a:p>
          <a:p>
            <a:pPr>
              <a:spcBef>
                <a:spcPct val="20000"/>
              </a:spcBef>
              <a:spcAft>
                <a:spcPts val="600"/>
              </a:spcAft>
              <a:buClr>
                <a:schemeClr val="accent1"/>
              </a:buClr>
              <a:buFont typeface="Wingdings 2" charset="2"/>
              <a:buChar char=""/>
            </a:pPr>
            <a:r>
              <a:rPr lang="en-US" sz="1600" dirty="0">
                <a:solidFill>
                  <a:srgbClr val="FFFFFF"/>
                </a:solidFill>
              </a:rPr>
              <a:t>Total population count for this metric is about  2,545,992 </a:t>
            </a:r>
          </a:p>
          <a:p>
            <a:pPr>
              <a:spcBef>
                <a:spcPct val="20000"/>
              </a:spcBef>
              <a:spcAft>
                <a:spcPts val="600"/>
              </a:spcAft>
              <a:buClr>
                <a:schemeClr val="accent1"/>
              </a:buClr>
              <a:buFont typeface="Wingdings 2" charset="2"/>
              <a:buChar char=""/>
            </a:pPr>
            <a:r>
              <a:rPr lang="en-US" sz="1600" dirty="0">
                <a:solidFill>
                  <a:srgbClr val="FFFFFF"/>
                </a:solidFill>
              </a:rPr>
              <a:t>Look for states with large concentration and larger count within counties.</a:t>
            </a:r>
          </a:p>
          <a:p>
            <a:pPr>
              <a:spcBef>
                <a:spcPct val="20000"/>
              </a:spcBef>
              <a:spcAft>
                <a:spcPts val="600"/>
              </a:spcAft>
              <a:buClr>
                <a:schemeClr val="accent1"/>
              </a:buClr>
              <a:buFont typeface="Wingdings 2" charset="2"/>
              <a:buChar char=""/>
            </a:pPr>
            <a:r>
              <a:rPr lang="en-US" sz="1600" dirty="0">
                <a:solidFill>
                  <a:srgbClr val="FFFFFF"/>
                </a:solidFill>
              </a:rPr>
              <a:t>TX, SD, NE, ND, MT, KS</a:t>
            </a:r>
          </a:p>
          <a:p>
            <a:pPr>
              <a:spcBef>
                <a:spcPct val="20000"/>
              </a:spcBef>
              <a:spcAft>
                <a:spcPts val="600"/>
              </a:spcAft>
              <a:buClr>
                <a:schemeClr val="accent1"/>
              </a:buClr>
              <a:buFont typeface="Wingdings 2" charset="2"/>
              <a:buChar char=""/>
            </a:pPr>
            <a:endParaRPr lang="en-US" sz="1600" dirty="0">
              <a:solidFill>
                <a:srgbClr val="FFFFFF"/>
              </a:solidFill>
            </a:endParaRPr>
          </a:p>
          <a:p>
            <a:pPr>
              <a:spcBef>
                <a:spcPct val="20000"/>
              </a:spcBef>
              <a:spcAft>
                <a:spcPts val="600"/>
              </a:spcAft>
              <a:buClr>
                <a:schemeClr val="accent1"/>
              </a:buClr>
              <a:buFont typeface="Wingdings 2" charset="2"/>
              <a:buChar char=""/>
            </a:pPr>
            <a:endParaRPr lang="en-US" sz="1600" dirty="0">
              <a:solidFill>
                <a:srgbClr val="FFFFFF"/>
              </a:solidFill>
            </a:endParaRPr>
          </a:p>
        </p:txBody>
      </p:sp>
      <p:sp>
        <p:nvSpPr>
          <p:cNvPr id="14"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different colored lines&#10;&#10;AI-generated content may be incorrect.">
            <a:extLst>
              <a:ext uri="{FF2B5EF4-FFF2-40B4-BE49-F238E27FC236}">
                <a16:creationId xmlns:a16="http://schemas.microsoft.com/office/drawing/2014/main" id="{5DC31DF2-EB98-3024-C219-0F89A9C1BD50}"/>
              </a:ext>
            </a:extLst>
          </p:cNvPr>
          <p:cNvPicPr>
            <a:picLocks noChangeAspect="1"/>
          </p:cNvPicPr>
          <p:nvPr/>
        </p:nvPicPr>
        <p:blipFill>
          <a:blip r:embed="rId2"/>
          <a:stretch>
            <a:fillRect/>
          </a:stretch>
        </p:blipFill>
        <p:spPr>
          <a:xfrm>
            <a:off x="4637005" y="901459"/>
            <a:ext cx="7452118" cy="5010610"/>
          </a:xfrm>
          <a:prstGeom prst="rect">
            <a:avLst/>
          </a:prstGeom>
        </p:spPr>
      </p:pic>
    </p:spTree>
    <p:extLst>
      <p:ext uri="{BB962C8B-B14F-4D97-AF65-F5344CB8AC3E}">
        <p14:creationId xmlns:p14="http://schemas.microsoft.com/office/powerpoint/2010/main" val="329457897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2817</TotalTime>
  <Words>912</Words>
  <Application>Microsoft Macintosh PowerPoint</Application>
  <PresentationFormat>Widescreen</PresentationFormat>
  <Paragraphs>90</Paragraphs>
  <Slides>17</Slides>
  <Notes>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Century Gothic</vt:lpstr>
      <vt:lpstr>Wingdings 2</vt:lpstr>
      <vt:lpstr>Quotable</vt:lpstr>
      <vt:lpstr>Strategic Analysis for the National Medicare Advantage Health Plan</vt:lpstr>
      <vt:lpstr>Our Task</vt:lpstr>
      <vt:lpstr>What questions are we trying to answer?</vt:lpstr>
      <vt:lpstr>Low Food Access Data: Food Environment Atlas</vt:lpstr>
      <vt:lpstr>Understanding the Breakdown of Low Food Access Areas</vt:lpstr>
      <vt:lpstr>Understanding the Breakdown of Low Food Access Areas(Static Images)</vt:lpstr>
      <vt:lpstr>Total Low Access Population Breakdown</vt:lpstr>
      <vt:lpstr>Subgroup Evaluation</vt:lpstr>
      <vt:lpstr>PowerPoint Presentation</vt:lpstr>
      <vt:lpstr>Targeting further affected populations: Building a Health Issue Index</vt:lpstr>
      <vt:lpstr>PowerPoint Presentation</vt:lpstr>
      <vt:lpstr>PowerPoint Presentation</vt:lpstr>
      <vt:lpstr>PowerPoint Presentation</vt:lpstr>
      <vt:lpstr>Numeric Breakdown</vt:lpstr>
      <vt:lpstr>Summary of Areas to Target and Projected Impact</vt:lpstr>
      <vt:lpstr>Summary of Areas to Target and Projected Impact</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Bangalore, Neha</dc:creator>
  <cp:lastModifiedBy>Bangalore, Neha</cp:lastModifiedBy>
  <cp:revision>5</cp:revision>
  <dcterms:created xsi:type="dcterms:W3CDTF">2025-12-24T21:29:58Z</dcterms:created>
  <dcterms:modified xsi:type="dcterms:W3CDTF">2025-12-26T20:27:30Z</dcterms:modified>
</cp:coreProperties>
</file>